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82" r:id="rId2"/>
    <p:sldId id="458" r:id="rId3"/>
    <p:sldId id="457" r:id="rId4"/>
    <p:sldId id="456" r:id="rId5"/>
    <p:sldId id="455" r:id="rId6"/>
    <p:sldId id="454" r:id="rId7"/>
    <p:sldId id="453" r:id="rId8"/>
    <p:sldId id="452" r:id="rId9"/>
    <p:sldId id="451" r:id="rId10"/>
    <p:sldId id="450" r:id="rId11"/>
    <p:sldId id="428" r:id="rId12"/>
    <p:sldId id="419" r:id="rId13"/>
    <p:sldId id="399" r:id="rId14"/>
    <p:sldId id="418" r:id="rId15"/>
    <p:sldId id="386" r:id="rId16"/>
  </p:sldIdLst>
  <p:sldSz cx="9144000" cy="5143500" type="screen16x9"/>
  <p:notesSz cx="7023100" cy="9309100"/>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485">
          <p15:clr>
            <a:srgbClr val="A4A3A4"/>
          </p15:clr>
        </p15:guide>
        <p15:guide id="4" orient="horz" pos="3059">
          <p15:clr>
            <a:srgbClr val="A4A3A4"/>
          </p15:clr>
        </p15:guide>
        <p15:guide id="5" orient="horz" pos="372" userDrawn="1">
          <p15:clr>
            <a:srgbClr val="A4A3A4"/>
          </p15:clr>
        </p15:guide>
        <p15:guide id="6" orient="horz" pos="178">
          <p15:clr>
            <a:srgbClr val="A4A3A4"/>
          </p15:clr>
        </p15:guide>
        <p15:guide id="7" orient="horz" pos="2773">
          <p15:clr>
            <a:srgbClr val="A4A3A4"/>
          </p15:clr>
        </p15:guide>
        <p15:guide id="8" orient="horz" pos="469">
          <p15:clr>
            <a:srgbClr val="A4A3A4"/>
          </p15:clr>
        </p15:guide>
        <p15:guide id="9" pos="5184" userDrawn="1">
          <p15:clr>
            <a:srgbClr val="A4A3A4"/>
          </p15:clr>
        </p15:guide>
        <p15:guide id="10" pos="3757">
          <p15:clr>
            <a:srgbClr val="A4A3A4"/>
          </p15:clr>
        </p15:guide>
        <p15:guide id="11" pos="2162">
          <p15:clr>
            <a:srgbClr val="A4A3A4"/>
          </p15:clr>
        </p15:guide>
        <p15:guide id="12" userDrawn="1">
          <p15:clr>
            <a:srgbClr val="A4A3A4"/>
          </p15:clr>
        </p15:guide>
        <p15:guide id="13" pos="229">
          <p15:clr>
            <a:srgbClr val="A4A3A4"/>
          </p15:clr>
        </p15:guide>
        <p15:guide id="14" pos="432" userDrawn="1">
          <p15:clr>
            <a:srgbClr val="A4A3A4"/>
          </p15:clr>
        </p15:guide>
        <p15:guide id="15" pos="2003">
          <p15:clr>
            <a:srgbClr val="A4A3A4"/>
          </p15:clr>
        </p15:guide>
        <p15:guide id="16" pos="3605">
          <p15:clr>
            <a:srgbClr val="A4A3A4"/>
          </p15:clr>
        </p15:guide>
        <p15:guide id="17" pos="5527">
          <p15:clr>
            <a:srgbClr val="A4A3A4"/>
          </p15:clr>
        </p15:guide>
        <p15:guide id="18" pos="2881">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88"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nda" initials="W" lastIdx="5" clrIdx="0"/>
  <p:cmAuthor id="1" name="Jennifer" initials="J" lastIdx="17" clrIdx="1">
    <p:extLst/>
  </p:cmAuthor>
  <p:cmAuthor id="2" name="Taylor, Natasha" initials="TN" lastIdx="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3"/>
    <a:srgbClr val="F53918"/>
    <a:srgbClr val="F9511E"/>
    <a:srgbClr val="FE5000"/>
    <a:srgbClr val="3F3E3F"/>
    <a:srgbClr val="F46D21"/>
    <a:srgbClr val="FB8426"/>
    <a:srgbClr val="F83200"/>
    <a:srgbClr val="F9531E"/>
    <a:srgbClr val="21B8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92" autoAdjust="0"/>
    <p:restoredTop sz="87827" autoAdjust="0"/>
  </p:normalViewPr>
  <p:slideViewPr>
    <p:cSldViewPr snapToGrid="0" snapToObjects="1">
      <p:cViewPr varScale="1">
        <p:scale>
          <a:sx n="97" d="100"/>
          <a:sy n="97" d="100"/>
        </p:scale>
        <p:origin x="72" y="78"/>
      </p:cViewPr>
      <p:guideLst>
        <p:guide orient="horz" pos="1620"/>
        <p:guide pos="2880"/>
        <p:guide orient="horz" pos="2485"/>
        <p:guide orient="horz" pos="3059"/>
        <p:guide orient="horz" pos="372"/>
        <p:guide orient="horz" pos="178"/>
        <p:guide orient="horz" pos="2773"/>
        <p:guide orient="horz" pos="469"/>
        <p:guide pos="5184"/>
        <p:guide pos="3757"/>
        <p:guide pos="2162"/>
        <p:guide/>
        <p:guide pos="229"/>
        <p:guide pos="432"/>
        <p:guide pos="2003"/>
        <p:guide pos="3605"/>
        <p:guide pos="5527"/>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98"/>
    </p:cViewPr>
  </p:sorterViewPr>
  <p:notesViewPr>
    <p:cSldViewPr snapToGrid="0" snapToObjects="1">
      <p:cViewPr varScale="1">
        <p:scale>
          <a:sx n="48" d="100"/>
          <a:sy n="48" d="100"/>
        </p:scale>
        <p:origin x="-2635" y="-62"/>
      </p:cViewPr>
      <p:guideLst>
        <p:guide orient="horz" pos="2908"/>
        <p:guide pos="2188"/>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3314" tIns="46657" rIns="93314" bIns="46657"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4" tIns="46657" rIns="93314" bIns="46657" rtlCol="0"/>
          <a:lstStyle>
            <a:lvl1pPr algn="r">
              <a:defRPr sz="1200"/>
            </a:lvl1pPr>
          </a:lstStyle>
          <a:p>
            <a:fld id="{A0840890-AD84-9848-9BDC-AC15022E8581}" type="datetimeFigureOut">
              <a:rPr lang="en-US" smtClean="0"/>
              <a:t>5/1/2019</a:t>
            </a:fld>
            <a:endParaRPr lang="en-US" dirty="0"/>
          </a:p>
        </p:txBody>
      </p:sp>
      <p:sp>
        <p:nvSpPr>
          <p:cNvPr id="4" name="Footer Placeholder 3"/>
          <p:cNvSpPr>
            <a:spLocks noGrp="1"/>
          </p:cNvSpPr>
          <p:nvPr>
            <p:ph type="ftr" sz="quarter" idx="2"/>
          </p:nvPr>
        </p:nvSpPr>
        <p:spPr>
          <a:xfrm>
            <a:off x="2" y="8842030"/>
            <a:ext cx="3043343" cy="465455"/>
          </a:xfrm>
          <a:prstGeom prst="rect">
            <a:avLst/>
          </a:prstGeom>
        </p:spPr>
        <p:txBody>
          <a:bodyPr vert="horz" lIns="93314" tIns="46657" rIns="93314" bIns="4665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4" tIns="46657" rIns="93314" bIns="46657" rtlCol="0" anchor="b"/>
          <a:lstStyle>
            <a:lvl1pPr algn="r">
              <a:defRPr sz="1200"/>
            </a:lvl1pPr>
          </a:lstStyle>
          <a:p>
            <a:fld id="{928B5E39-FA4A-7843-9139-3229D460717B}" type="slidenum">
              <a:rPr lang="en-US" smtClean="0"/>
              <a:t>‹#›</a:t>
            </a:fld>
            <a:endParaRPr lang="en-US" dirty="0"/>
          </a:p>
        </p:txBody>
      </p:sp>
    </p:spTree>
    <p:extLst>
      <p:ext uri="{BB962C8B-B14F-4D97-AF65-F5344CB8AC3E}">
        <p14:creationId xmlns:p14="http://schemas.microsoft.com/office/powerpoint/2010/main" val="2234403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3314" tIns="46657" rIns="93314" bIns="46657"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14" tIns="46657" rIns="93314" bIns="46657" rtlCol="0"/>
          <a:lstStyle>
            <a:lvl1pPr algn="r">
              <a:defRPr sz="1200"/>
            </a:lvl1pPr>
          </a:lstStyle>
          <a:p>
            <a:fld id="{C236E5E1-0CA3-CC40-BA70-209A5162499D}" type="datetimeFigureOut">
              <a:rPr lang="en-US" smtClean="0"/>
              <a:t>5/1/2019</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4" tIns="46657" rIns="93314" bIns="46657"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4" tIns="46657" rIns="93314"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0"/>
            <a:ext cx="3043343" cy="465455"/>
          </a:xfrm>
          <a:prstGeom prst="rect">
            <a:avLst/>
          </a:prstGeom>
        </p:spPr>
        <p:txBody>
          <a:bodyPr vert="horz" lIns="93314" tIns="46657" rIns="93314"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4" tIns="46657" rIns="93314" bIns="46657" rtlCol="0" anchor="b"/>
          <a:lstStyle>
            <a:lvl1pPr algn="r">
              <a:defRPr sz="1200"/>
            </a:lvl1pPr>
          </a:lstStyle>
          <a:p>
            <a:fld id="{08980E37-1CE1-C549-B0D8-D5A78A41D0FF}" type="slidenum">
              <a:rPr lang="en-US" smtClean="0"/>
              <a:t>‹#›</a:t>
            </a:fld>
            <a:endParaRPr lang="en-US" dirty="0"/>
          </a:p>
        </p:txBody>
      </p:sp>
    </p:spTree>
    <p:extLst>
      <p:ext uri="{BB962C8B-B14F-4D97-AF65-F5344CB8AC3E}">
        <p14:creationId xmlns:p14="http://schemas.microsoft.com/office/powerpoint/2010/main" val="2519119188"/>
      </p:ext>
    </p:extLst>
  </p:cSld>
  <p:clrMap bg1="lt1" tx1="dk1" bg2="lt2" tx2="dk2" accent1="accent1" accent2="accent2" accent3="accent3" accent4="accent4" accent5="accent5" accent6="accent6" hlink="hlink" folHlink="folHlink"/>
  <p:hf hdr="0" ftr="0" dt="0"/>
  <p:notesStyle>
    <a:lvl1pPr marL="0" algn="l" defTabSz="457181" rtl="0" eaLnBrk="1" latinLnBrk="0" hangingPunct="1">
      <a:defRPr sz="1200" kern="1200">
        <a:solidFill>
          <a:schemeClr val="tx1"/>
        </a:solidFill>
        <a:latin typeface="+mn-lt"/>
        <a:ea typeface="+mn-ea"/>
        <a:cs typeface="+mn-cs"/>
      </a:defRPr>
    </a:lvl1pPr>
    <a:lvl2pPr marL="457181" algn="l" defTabSz="457181" rtl="0" eaLnBrk="1" latinLnBrk="0" hangingPunct="1">
      <a:defRPr sz="1200" kern="1200">
        <a:solidFill>
          <a:schemeClr val="tx1"/>
        </a:solidFill>
        <a:latin typeface="+mn-lt"/>
        <a:ea typeface="+mn-ea"/>
        <a:cs typeface="+mn-cs"/>
      </a:defRPr>
    </a:lvl2pPr>
    <a:lvl3pPr marL="914362" algn="l" defTabSz="457181" rtl="0" eaLnBrk="1" latinLnBrk="0" hangingPunct="1">
      <a:defRPr sz="1200" kern="1200">
        <a:solidFill>
          <a:schemeClr val="tx1"/>
        </a:solidFill>
        <a:latin typeface="+mn-lt"/>
        <a:ea typeface="+mn-ea"/>
        <a:cs typeface="+mn-cs"/>
      </a:defRPr>
    </a:lvl3pPr>
    <a:lvl4pPr marL="1371543" algn="l" defTabSz="457181" rtl="0" eaLnBrk="1" latinLnBrk="0" hangingPunct="1">
      <a:defRPr sz="1200" kern="1200">
        <a:solidFill>
          <a:schemeClr val="tx1"/>
        </a:solidFill>
        <a:latin typeface="+mn-lt"/>
        <a:ea typeface="+mn-ea"/>
        <a:cs typeface="+mn-cs"/>
      </a:defRPr>
    </a:lvl4pPr>
    <a:lvl5pPr marL="1828724" algn="l" defTabSz="457181" rtl="0" eaLnBrk="1" latinLnBrk="0" hangingPunct="1">
      <a:defRPr sz="1200" kern="1200">
        <a:solidFill>
          <a:schemeClr val="tx1"/>
        </a:solidFill>
        <a:latin typeface="+mn-lt"/>
        <a:ea typeface="+mn-ea"/>
        <a:cs typeface="+mn-cs"/>
      </a:defRPr>
    </a:lvl5pPr>
    <a:lvl6pPr marL="2285905" algn="l" defTabSz="457181" rtl="0" eaLnBrk="1" latinLnBrk="0" hangingPunct="1">
      <a:defRPr sz="1200" kern="1200">
        <a:solidFill>
          <a:schemeClr val="tx1"/>
        </a:solidFill>
        <a:latin typeface="+mn-lt"/>
        <a:ea typeface="+mn-ea"/>
        <a:cs typeface="+mn-cs"/>
      </a:defRPr>
    </a:lvl6pPr>
    <a:lvl7pPr marL="2743086" algn="l" defTabSz="457181" rtl="0" eaLnBrk="1" latinLnBrk="0" hangingPunct="1">
      <a:defRPr sz="1200" kern="1200">
        <a:solidFill>
          <a:schemeClr val="tx1"/>
        </a:solidFill>
        <a:latin typeface="+mn-lt"/>
        <a:ea typeface="+mn-ea"/>
        <a:cs typeface="+mn-cs"/>
      </a:defRPr>
    </a:lvl7pPr>
    <a:lvl8pPr marL="3200266" algn="l" defTabSz="457181" rtl="0" eaLnBrk="1" latinLnBrk="0" hangingPunct="1">
      <a:defRPr sz="1200" kern="1200">
        <a:solidFill>
          <a:schemeClr val="tx1"/>
        </a:solidFill>
        <a:latin typeface="+mn-lt"/>
        <a:ea typeface="+mn-ea"/>
        <a:cs typeface="+mn-cs"/>
      </a:defRPr>
    </a:lvl8pPr>
    <a:lvl9pPr marL="3657448" algn="l" defTabSz="45718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rs.gov/pub/irs-pdf/p969.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healthinsurance.org/other-coverage/how-a-health-savings-account-hsa-work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1</a:t>
            </a:fld>
            <a:endParaRPr lang="en-US" dirty="0"/>
          </a:p>
        </p:txBody>
      </p:sp>
    </p:spTree>
    <p:extLst>
      <p:ext uri="{BB962C8B-B14F-4D97-AF65-F5344CB8AC3E}">
        <p14:creationId xmlns:p14="http://schemas.microsoft.com/office/powerpoint/2010/main" val="265170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Qualified HDHP have “high deductibles” and also conform to other </a:t>
            </a:r>
            <a:r>
              <a:rPr lang="en-US" dirty="0">
                <a:hlinkClick r:id="rId3"/>
              </a:rPr>
              <a:t>established federal guidelines</a:t>
            </a:r>
            <a:r>
              <a:rPr lang="en-US" dirty="0"/>
              <a:t>.</a:t>
            </a:r>
          </a:p>
          <a:p>
            <a:r>
              <a:rPr lang="en-US" dirty="0"/>
              <a:t>HDHPs are the only plans that allow an enrollee to contribute to a </a:t>
            </a:r>
            <a:r>
              <a:rPr lang="en-US" dirty="0">
                <a:hlinkClick r:id="rId4"/>
              </a:rPr>
              <a:t>health savings account</a:t>
            </a:r>
            <a:r>
              <a:rPr lang="en-US" dirty="0"/>
              <a:t> (HSA). </a:t>
            </a:r>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7</a:t>
            </a:fld>
            <a:endParaRPr lang="en-US" dirty="0"/>
          </a:p>
        </p:txBody>
      </p:sp>
    </p:spTree>
    <p:extLst>
      <p:ext uri="{BB962C8B-B14F-4D97-AF65-F5344CB8AC3E}">
        <p14:creationId xmlns:p14="http://schemas.microsoft.com/office/powerpoint/2010/main" val="237878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p:txBody>
      </p:sp>
      <p:sp>
        <p:nvSpPr>
          <p:cNvPr id="4" name="Slide Number Placeholder 3"/>
          <p:cNvSpPr>
            <a:spLocks noGrp="1"/>
          </p:cNvSpPr>
          <p:nvPr>
            <p:ph type="sldNum" sz="quarter" idx="10"/>
          </p:nvPr>
        </p:nvSpPr>
        <p:spPr/>
        <p:txBody>
          <a:bodyPr/>
          <a:lstStyle/>
          <a:p>
            <a:fld id="{08980E37-1CE1-C549-B0D8-D5A78A41D0FF}" type="slidenum">
              <a:rPr lang="en-US" smtClean="0"/>
              <a:t>11</a:t>
            </a:fld>
            <a:endParaRPr lang="en-US" dirty="0"/>
          </a:p>
        </p:txBody>
      </p:sp>
    </p:spTree>
    <p:extLst>
      <p:ext uri="{BB962C8B-B14F-4D97-AF65-F5344CB8AC3E}">
        <p14:creationId xmlns:p14="http://schemas.microsoft.com/office/powerpoint/2010/main" val="360588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12</a:t>
            </a:fld>
            <a:endParaRPr lang="en-US" dirty="0"/>
          </a:p>
        </p:txBody>
      </p:sp>
    </p:spTree>
    <p:extLst>
      <p:ext uri="{BB962C8B-B14F-4D97-AF65-F5344CB8AC3E}">
        <p14:creationId xmlns:p14="http://schemas.microsoft.com/office/powerpoint/2010/main" val="285200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changes to your HSA</a:t>
            </a:r>
            <a:r>
              <a:rPr lang="en-US" baseline="0" dirty="0"/>
              <a:t> are effective the 1</a:t>
            </a:r>
            <a:r>
              <a:rPr lang="en-US" baseline="30000" dirty="0"/>
              <a:t>st</a:t>
            </a:r>
            <a:r>
              <a:rPr lang="en-US" baseline="0" dirty="0"/>
              <a:t> of the following month, you will need make changes to stop your contributions the month prior to your 65</a:t>
            </a:r>
            <a:r>
              <a:rPr lang="en-US" baseline="30000" dirty="0"/>
              <a:t>th</a:t>
            </a:r>
            <a:r>
              <a:rPr lang="en-US" baseline="0" dirty="0"/>
              <a:t> birthday or when you plan to plan to apply for Social Security benefits.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13</a:t>
            </a:fld>
            <a:endParaRPr lang="en-US" dirty="0"/>
          </a:p>
        </p:txBody>
      </p:sp>
    </p:spTree>
    <p:extLst>
      <p:ext uri="{BB962C8B-B14F-4D97-AF65-F5344CB8AC3E}">
        <p14:creationId xmlns:p14="http://schemas.microsoft.com/office/powerpoint/2010/main" val="176585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presentation was to provide basic information, individual details should always be discussed with a local social security administrator or other expert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got the information for the presentation from the Medicare website and had it reviewed by an attorney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our </a:t>
            </a:r>
            <a:r>
              <a:rPr lang="en-US" sz="1200" u="sng" kern="1200" dirty="0">
                <a:solidFill>
                  <a:schemeClr val="tx1"/>
                </a:solidFill>
                <a:effectLst/>
                <a:latin typeface="+mn-lt"/>
                <a:ea typeface="+mn-ea"/>
                <a:cs typeface="+mn-cs"/>
              </a:rPr>
              <a:t>understanding</a:t>
            </a:r>
            <a:r>
              <a:rPr lang="en-US" sz="1200" kern="1200" dirty="0">
                <a:solidFill>
                  <a:schemeClr val="tx1"/>
                </a:solidFill>
                <a:effectLst/>
                <a:latin typeface="+mn-lt"/>
                <a:ea typeface="+mn-ea"/>
                <a:cs typeface="+mn-cs"/>
              </a:rPr>
              <a:t> from the research we did that you do forfeit the Medicare and Social Security benefits you’ve already received, i.e. you’ll have to pay them back to the government.  Based on this we did state that this was a process that few would be willing to undertake, and didn’t recommend it.  However it is an option and as long as you continue to be covered by an employer sponsored plan, you will be given the opportunity to enroll in Medicare again when you leave BMC during a Medicare special enrollment period.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We’ve had employees tell us that they’ve talked to social security three different times and been given three different answers.</a:t>
            </a:r>
          </a:p>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58181" indent="-291608">
              <a:defRPr>
                <a:solidFill>
                  <a:schemeClr val="tx1"/>
                </a:solidFill>
                <a:latin typeface="Calibri" pitchFamily="34" charset="0"/>
                <a:cs typeface="Arial" pitchFamily="34" charset="0"/>
              </a:defRPr>
            </a:lvl2pPr>
            <a:lvl3pPr marL="1166431" indent="-233287">
              <a:defRPr>
                <a:solidFill>
                  <a:schemeClr val="tx1"/>
                </a:solidFill>
                <a:latin typeface="Calibri" pitchFamily="34" charset="0"/>
                <a:cs typeface="Arial" pitchFamily="34" charset="0"/>
              </a:defRPr>
            </a:lvl3pPr>
            <a:lvl4pPr marL="1633003" indent="-233287">
              <a:defRPr>
                <a:solidFill>
                  <a:schemeClr val="tx1"/>
                </a:solidFill>
                <a:latin typeface="Calibri" pitchFamily="34" charset="0"/>
                <a:cs typeface="Arial" pitchFamily="34" charset="0"/>
              </a:defRPr>
            </a:lvl4pPr>
            <a:lvl5pPr marL="2099576" indent="-233287">
              <a:defRPr>
                <a:solidFill>
                  <a:schemeClr val="tx1"/>
                </a:solidFill>
                <a:latin typeface="Calibri" pitchFamily="34" charset="0"/>
                <a:cs typeface="Arial" pitchFamily="34" charset="0"/>
              </a:defRPr>
            </a:lvl5pPr>
            <a:lvl6pPr marL="2566149" indent="-233287" defTabSz="464953" eaLnBrk="0" fontAlgn="base" hangingPunct="0">
              <a:spcBef>
                <a:spcPct val="0"/>
              </a:spcBef>
              <a:spcAft>
                <a:spcPct val="0"/>
              </a:spcAft>
              <a:defRPr>
                <a:solidFill>
                  <a:schemeClr val="tx1"/>
                </a:solidFill>
                <a:latin typeface="Calibri" pitchFamily="34" charset="0"/>
                <a:cs typeface="Arial" pitchFamily="34" charset="0"/>
              </a:defRPr>
            </a:lvl6pPr>
            <a:lvl7pPr marL="3032720" indent="-233287" defTabSz="464953" eaLnBrk="0" fontAlgn="base" hangingPunct="0">
              <a:spcBef>
                <a:spcPct val="0"/>
              </a:spcBef>
              <a:spcAft>
                <a:spcPct val="0"/>
              </a:spcAft>
              <a:defRPr>
                <a:solidFill>
                  <a:schemeClr val="tx1"/>
                </a:solidFill>
                <a:latin typeface="Calibri" pitchFamily="34" charset="0"/>
                <a:cs typeface="Arial" pitchFamily="34" charset="0"/>
              </a:defRPr>
            </a:lvl7pPr>
            <a:lvl8pPr marL="3499292" indent="-233287" defTabSz="464953" eaLnBrk="0" fontAlgn="base" hangingPunct="0">
              <a:spcBef>
                <a:spcPct val="0"/>
              </a:spcBef>
              <a:spcAft>
                <a:spcPct val="0"/>
              </a:spcAft>
              <a:defRPr>
                <a:solidFill>
                  <a:schemeClr val="tx1"/>
                </a:solidFill>
                <a:latin typeface="Calibri" pitchFamily="34" charset="0"/>
                <a:cs typeface="Arial" pitchFamily="34" charset="0"/>
              </a:defRPr>
            </a:lvl8pPr>
            <a:lvl9pPr marL="3965865" indent="-233287" defTabSz="464953" eaLnBrk="0" fontAlgn="base" hangingPunct="0">
              <a:spcBef>
                <a:spcPct val="0"/>
              </a:spcBef>
              <a:spcAft>
                <a:spcPct val="0"/>
              </a:spcAft>
              <a:defRPr>
                <a:solidFill>
                  <a:schemeClr val="tx1"/>
                </a:solidFill>
                <a:latin typeface="Calibri" pitchFamily="34" charset="0"/>
                <a:cs typeface="Arial" pitchFamily="34" charset="0"/>
              </a:defRPr>
            </a:lvl9pPr>
          </a:lstStyle>
          <a:p>
            <a:fld id="{B9785273-1BA9-4B67-ACFC-6D84CB959983}" type="slidenum">
              <a:rPr lang="en-US" altLang="en-US"/>
              <a:pPr/>
              <a:t>14</a:t>
            </a:fld>
            <a:endParaRPr lang="en-US" altLang="en-US" dirty="0"/>
          </a:p>
        </p:txBody>
      </p:sp>
    </p:spTree>
    <p:extLst>
      <p:ext uri="{BB962C8B-B14F-4D97-AF65-F5344CB8AC3E}">
        <p14:creationId xmlns:p14="http://schemas.microsoft.com/office/powerpoint/2010/main" val="269044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80E37-1CE1-C549-B0D8-D5A78A41D0FF}" type="slidenum">
              <a:rPr lang="en-US" smtClean="0"/>
              <a:t>15</a:t>
            </a:fld>
            <a:endParaRPr lang="en-US" dirty="0"/>
          </a:p>
        </p:txBody>
      </p:sp>
    </p:spTree>
    <p:extLst>
      <p:ext uri="{BB962C8B-B14F-4D97-AF65-F5344CB8AC3E}">
        <p14:creationId xmlns:p14="http://schemas.microsoft.com/office/powerpoint/2010/main" val="405558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7888"/>
            <a:ext cx="5822066" cy="5166359"/>
          </a:xfrm>
          <a:prstGeom prst="rect">
            <a:avLst/>
          </a:prstGeom>
          <a:gradFill>
            <a:gsLst>
              <a:gs pos="0">
                <a:schemeClr val="tx1">
                  <a:lumMod val="50000"/>
                  <a:alpha val="75000"/>
                </a:schemeClr>
              </a:gs>
              <a:gs pos="100000">
                <a:schemeClr val="accent1">
                  <a:tint val="50000"/>
                  <a:shade val="100000"/>
                  <a:satMod val="350000"/>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359926" y="300004"/>
            <a:ext cx="737417" cy="315401"/>
            <a:chOff x="4067175" y="2233613"/>
            <a:chExt cx="263525" cy="112713"/>
          </a:xfrm>
        </p:grpSpPr>
        <p:sp>
          <p:nvSpPr>
            <p:cNvPr id="23"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5"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6"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30" name="Title 1"/>
          <p:cNvSpPr>
            <a:spLocks noGrp="1"/>
          </p:cNvSpPr>
          <p:nvPr>
            <p:ph type="title"/>
          </p:nvPr>
        </p:nvSpPr>
        <p:spPr>
          <a:xfrm>
            <a:off x="359925" y="1851949"/>
            <a:ext cx="3806961" cy="1097376"/>
          </a:xfrm>
        </p:spPr>
        <p:txBody>
          <a:bodyPr lIns="0" tIns="0" rIns="0" bIns="0" anchor="b">
            <a:noAutofit/>
          </a:bodyPr>
          <a:lstStyle>
            <a:lvl1pPr algn="l">
              <a:lnSpc>
                <a:spcPts val="4200"/>
              </a:lnSpc>
              <a:defRPr sz="4200">
                <a:solidFill>
                  <a:schemeClr val="bg1"/>
                </a:solidFill>
              </a:defRPr>
            </a:lvl1pPr>
          </a:lstStyle>
          <a:p>
            <a:r>
              <a:rPr lang="en-US" dirty="0"/>
              <a:t>Click to edit Master title style</a:t>
            </a:r>
          </a:p>
        </p:txBody>
      </p:sp>
      <p:sp>
        <p:nvSpPr>
          <p:cNvPr id="14" name="TextBox 13"/>
          <p:cNvSpPr txBox="1"/>
          <p:nvPr userDrawn="1"/>
        </p:nvSpPr>
        <p:spPr>
          <a:xfrm>
            <a:off x="8527905" y="4781879"/>
            <a:ext cx="616095" cy="276999"/>
          </a:xfrm>
          <a:prstGeom prst="rect">
            <a:avLst/>
          </a:prstGeom>
          <a:noFill/>
        </p:spPr>
        <p:txBody>
          <a:bodyPr wrap="square" rtlCol="0">
            <a:spAutoFit/>
          </a:bodyPr>
          <a:lstStyle/>
          <a:p>
            <a:pPr algn="ctr"/>
            <a:fld id="{D30D8AE2-CED3-8D4B-A41B-3A67364DD55F}" type="slidenum">
              <a:rPr lang="en-US" sz="1200" baseline="0" smtClean="0">
                <a:solidFill>
                  <a:srgbClr val="FFFFFF"/>
                </a:solidFill>
              </a:rPr>
              <a:pPr algn="ctr"/>
              <a:t>‹#›</a:t>
            </a:fld>
            <a:endParaRPr lang="en-US" sz="1200" baseline="0" dirty="0">
              <a:solidFill>
                <a:srgbClr val="FFFFFF"/>
              </a:solidFill>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2267" y="134414"/>
            <a:ext cx="1505307" cy="763944"/>
          </a:xfrm>
          <a:prstGeom prst="rect">
            <a:avLst/>
          </a:prstGeom>
        </p:spPr>
      </p:pic>
      <p:sp>
        <p:nvSpPr>
          <p:cNvPr id="27" name="TextBox 26"/>
          <p:cNvSpPr txBox="1"/>
          <p:nvPr userDrawn="1"/>
        </p:nvSpPr>
        <p:spPr>
          <a:xfrm>
            <a:off x="301327" y="2706731"/>
            <a:ext cx="4966143" cy="757126"/>
          </a:xfrm>
          <a:prstGeom prst="rect">
            <a:avLst/>
          </a:prstGeom>
          <a:noFill/>
        </p:spPr>
        <p:txBody>
          <a:bodyPr wrap="square" lIns="91436" tIns="45718" rIns="91436" bIns="45718" rtlCol="0">
            <a:spAutoFit/>
          </a:bodyPr>
          <a:lstStyle/>
          <a:p>
            <a:pPr>
              <a:lnSpc>
                <a:spcPct val="90000"/>
              </a:lnSpc>
              <a:spcAft>
                <a:spcPts val="800"/>
              </a:spcAft>
            </a:pPr>
            <a:r>
              <a:rPr lang="en-US" sz="1600" dirty="0">
                <a:solidFill>
                  <a:srgbClr val="FFFFFF"/>
                </a:solidFill>
                <a:latin typeface="Calibri"/>
                <a:cs typeface="Calibri"/>
              </a:rPr>
              <a:t>—</a:t>
            </a:r>
            <a:br>
              <a:rPr lang="en-US" sz="1600" dirty="0">
                <a:solidFill>
                  <a:srgbClr val="FFFFFF"/>
                </a:solidFill>
                <a:latin typeface="Calibri"/>
                <a:cs typeface="Calibri"/>
              </a:rPr>
            </a:br>
            <a:br>
              <a:rPr lang="en-US" sz="1600" dirty="0">
                <a:solidFill>
                  <a:srgbClr val="FFFFFF"/>
                </a:solidFill>
                <a:latin typeface="Calibri"/>
                <a:cs typeface="Calibri"/>
              </a:rPr>
            </a:br>
            <a:endParaRPr lang="en-US" sz="1600" dirty="0">
              <a:solidFill>
                <a:srgbClr val="FFFFFF"/>
              </a:solidFill>
              <a:latin typeface="+mj-lt"/>
              <a:cs typeface="Calibri Light"/>
            </a:endParaRPr>
          </a:p>
        </p:txBody>
      </p:sp>
      <p:sp>
        <p:nvSpPr>
          <p:cNvPr id="28" name="Text Placeholder 17"/>
          <p:cNvSpPr>
            <a:spLocks noGrp="1"/>
          </p:cNvSpPr>
          <p:nvPr>
            <p:ph type="body" sz="quarter" idx="11"/>
          </p:nvPr>
        </p:nvSpPr>
        <p:spPr>
          <a:xfrm>
            <a:off x="301327" y="3591234"/>
            <a:ext cx="8132380" cy="1018955"/>
          </a:xfrm>
        </p:spPr>
        <p:txBody>
          <a:bodyPr>
            <a:normAutofit/>
          </a:bodyPr>
          <a:lstStyle>
            <a:lvl1pPr marL="0" indent="0">
              <a:buNone/>
              <a:defRPr sz="2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29" name="Text Placeholder 17"/>
          <p:cNvSpPr>
            <a:spLocks noGrp="1"/>
          </p:cNvSpPr>
          <p:nvPr>
            <p:ph type="body" sz="quarter" idx="12"/>
          </p:nvPr>
        </p:nvSpPr>
        <p:spPr>
          <a:xfrm>
            <a:off x="299797" y="3072758"/>
            <a:ext cx="8133910" cy="514532"/>
          </a:xfrm>
        </p:spPr>
        <p:txBody>
          <a:bodyPr anchor="b">
            <a:normAutofit/>
          </a:bodyPr>
          <a:lstStyle>
            <a:lvl1pPr marL="0" indent="0" algn="l">
              <a:buNone/>
              <a:defRPr sz="2400" b="1">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Tree>
    <p:extLst>
      <p:ext uri="{BB962C8B-B14F-4D97-AF65-F5344CB8AC3E}">
        <p14:creationId xmlns:p14="http://schemas.microsoft.com/office/powerpoint/2010/main" val="215021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Mobile Phone in the midd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alphaModFix amt="23000"/>
            <a:extLst>
              <a:ext uri="{28A0092B-C50C-407E-A947-70E740481C1C}">
                <a14:useLocalDpi xmlns:a14="http://schemas.microsoft.com/office/drawing/2010/main" val="0"/>
              </a:ext>
            </a:extLst>
          </a:blip>
          <a:stretch>
            <a:fillRect/>
          </a:stretch>
        </p:blipFill>
        <p:spPr>
          <a:xfrm>
            <a:off x="0" y="-1031447"/>
            <a:ext cx="9144000" cy="4572000"/>
          </a:xfrm>
          <a:prstGeom prst="rect">
            <a:avLst/>
          </a:prstGeom>
        </p:spPr>
      </p:pic>
      <p:sp>
        <p:nvSpPr>
          <p:cNvPr id="2" name="Title 1"/>
          <p:cNvSpPr>
            <a:spLocks noGrp="1"/>
          </p:cNvSpPr>
          <p:nvPr>
            <p:ph type="title"/>
          </p:nvPr>
        </p:nvSpPr>
        <p:spPr>
          <a:xfrm>
            <a:off x="622020" y="1261598"/>
            <a:ext cx="2381591" cy="1375199"/>
          </a:xfrm>
        </p:spPr>
        <p:txBody>
          <a:bodyPr>
            <a:normAutofit/>
          </a:bodyPr>
          <a:lstStyle>
            <a:lvl1pPr algn="l">
              <a:defRPr sz="2400"/>
            </a:lvl1pPr>
          </a:lstStyle>
          <a:p>
            <a:r>
              <a:rPr lang="en-US" dirty="0"/>
              <a:t>Click to edit Master title style</a:t>
            </a:r>
          </a:p>
        </p:txBody>
      </p:sp>
      <p:grpSp>
        <p:nvGrpSpPr>
          <p:cNvPr id="3" name="Group 2"/>
          <p:cNvGrpSpPr/>
          <p:nvPr userDrawn="1"/>
        </p:nvGrpSpPr>
        <p:grpSpPr>
          <a:xfrm>
            <a:off x="3003612" y="764061"/>
            <a:ext cx="2103443" cy="4137458"/>
            <a:chOff x="1290612" y="1160602"/>
            <a:chExt cx="1956003" cy="3847443"/>
          </a:xfrm>
        </p:grpSpPr>
        <p:sp>
          <p:nvSpPr>
            <p:cNvPr id="4" name="Rectangle 3"/>
            <p:cNvSpPr/>
            <p:nvPr/>
          </p:nvSpPr>
          <p:spPr>
            <a:xfrm>
              <a:off x="1583278" y="1623264"/>
              <a:ext cx="1394892" cy="247665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Drag picture to placeholder or click icon to add</a:t>
              </a:r>
            </a:p>
          </p:txBody>
        </p:sp>
        <p:pic>
          <p:nvPicPr>
            <p:cNvPr id="5" name="Picture 2" descr="iPhone-5s-Mockup_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061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Picture Placeholder 6"/>
          <p:cNvSpPr>
            <a:spLocks noGrp="1"/>
          </p:cNvSpPr>
          <p:nvPr>
            <p:ph type="pic" sz="quarter" idx="10" hasCustomPrompt="1"/>
          </p:nvPr>
        </p:nvSpPr>
        <p:spPr>
          <a:xfrm>
            <a:off x="3318339" y="1293517"/>
            <a:ext cx="1500036" cy="2599500"/>
          </a:xfrm>
          <a:solidFill>
            <a:schemeClr val="accent6"/>
          </a:solidFill>
        </p:spPr>
        <p:txBody>
          <a:bodyPr/>
          <a:lstStyle>
            <a:lvl1pPr marL="0" marR="0" indent="0" algn="l" defTabSz="457181" rtl="0" eaLnBrk="1" fontAlgn="auto" latinLnBrk="0" hangingPunct="1">
              <a:lnSpc>
                <a:spcPct val="100000"/>
              </a:lnSpc>
              <a:spcBef>
                <a:spcPct val="20000"/>
              </a:spcBef>
              <a:spcAft>
                <a:spcPts val="0"/>
              </a:spcAft>
              <a:buClrTx/>
              <a:buSzTx/>
              <a:buFont typeface="Arial"/>
              <a:buNone/>
              <a:tabLst/>
              <a:defRPr/>
            </a:lvl1pPr>
          </a:lstStyle>
          <a:p>
            <a:r>
              <a:rPr lang="en-US" dirty="0"/>
              <a:t>Click to add picture</a:t>
            </a:r>
          </a:p>
          <a:p>
            <a:endParaRPr lang="en-US" dirty="0"/>
          </a:p>
        </p:txBody>
      </p:sp>
      <p:grpSp>
        <p:nvGrpSpPr>
          <p:cNvPr id="13" name="Group 12"/>
          <p:cNvGrpSpPr/>
          <p:nvPr userDrawn="1"/>
        </p:nvGrpSpPr>
        <p:grpSpPr>
          <a:xfrm>
            <a:off x="7815778" y="4731992"/>
            <a:ext cx="737417" cy="315401"/>
            <a:chOff x="4067175" y="2233613"/>
            <a:chExt cx="263525" cy="112713"/>
          </a:xfrm>
        </p:grpSpPr>
        <p:sp>
          <p:nvSpPr>
            <p:cNvPr id="14"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5"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6"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7"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Tree>
    <p:extLst>
      <p:ext uri="{BB962C8B-B14F-4D97-AF65-F5344CB8AC3E}">
        <p14:creationId xmlns:p14="http://schemas.microsoft.com/office/powerpoint/2010/main" val="117487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ne – 2 Column P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alphaModFix amt="23000"/>
            <a:extLst>
              <a:ext uri="{28A0092B-C50C-407E-A947-70E740481C1C}">
                <a14:useLocalDpi xmlns:a14="http://schemas.microsoft.com/office/drawing/2010/main" val="0"/>
              </a:ext>
            </a:extLst>
          </a:blip>
          <a:stretch>
            <a:fillRect/>
          </a:stretch>
        </p:blipFill>
        <p:spPr>
          <a:xfrm>
            <a:off x="0" y="-1031447"/>
            <a:ext cx="9144000" cy="4572000"/>
          </a:xfrm>
          <a:prstGeom prst="rect">
            <a:avLst/>
          </a:prstGeom>
        </p:spPr>
      </p:pic>
      <p:sp>
        <p:nvSpPr>
          <p:cNvPr id="7" name="Title 1"/>
          <p:cNvSpPr>
            <a:spLocks noGrp="1"/>
          </p:cNvSpPr>
          <p:nvPr>
            <p:ph type="title"/>
          </p:nvPr>
        </p:nvSpPr>
        <p:spPr>
          <a:xfrm>
            <a:off x="453600" y="1276271"/>
            <a:ext cx="5983593" cy="661854"/>
          </a:xfrm>
        </p:spPr>
        <p:txBody>
          <a:bodyPr/>
          <a:lstStyle>
            <a:lvl1pPr algn="l">
              <a:defRPr/>
            </a:lvl1pPr>
          </a:lstStyle>
          <a:p>
            <a:r>
              <a:rPr lang="en-US" dirty="0"/>
              <a:t>Click to edit Master title style</a:t>
            </a:r>
          </a:p>
        </p:txBody>
      </p:sp>
      <p:sp>
        <p:nvSpPr>
          <p:cNvPr id="9" name="Text Placeholder 14"/>
          <p:cNvSpPr>
            <a:spLocks noGrp="1"/>
          </p:cNvSpPr>
          <p:nvPr>
            <p:ph type="body" sz="quarter" idx="11"/>
          </p:nvPr>
        </p:nvSpPr>
        <p:spPr>
          <a:xfrm>
            <a:off x="455949" y="1976021"/>
            <a:ext cx="2524851" cy="2343979"/>
          </a:xfrm>
        </p:spPr>
        <p:txBody>
          <a:bodyPr>
            <a:normAutofit/>
          </a:bodyPr>
          <a:lstStyle>
            <a:lvl1pPr marL="0" indent="0">
              <a:buFont typeface="Arial" panose="020B0604020202020204" pitchFamily="34" charset="0"/>
              <a:buNone/>
              <a:defRPr sz="1600" b="1">
                <a:solidFill>
                  <a:schemeClr val="accent2"/>
                </a:solidFill>
                <a:latin typeface="+mn-lt"/>
              </a:defRPr>
            </a:lvl1pPr>
            <a:lvl2pPr marL="0" indent="0">
              <a:spcBef>
                <a:spcPts val="1200"/>
              </a:spcBef>
              <a:buNone/>
              <a:defRPr sz="12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sp>
        <p:nvSpPr>
          <p:cNvPr id="12" name="Text Placeholder 14"/>
          <p:cNvSpPr>
            <a:spLocks noGrp="1"/>
          </p:cNvSpPr>
          <p:nvPr>
            <p:ph type="body" sz="quarter" idx="12"/>
          </p:nvPr>
        </p:nvSpPr>
        <p:spPr>
          <a:xfrm>
            <a:off x="3307774" y="1976021"/>
            <a:ext cx="2524851" cy="2343979"/>
          </a:xfrm>
        </p:spPr>
        <p:txBody>
          <a:bodyPr>
            <a:normAutofit/>
          </a:bodyPr>
          <a:lstStyle>
            <a:lvl1pPr marL="0" indent="0">
              <a:buFont typeface="Arial" panose="020B0604020202020204" pitchFamily="34" charset="0"/>
              <a:buNone/>
              <a:defRPr sz="1600" b="1">
                <a:solidFill>
                  <a:schemeClr val="accent2"/>
                </a:solidFill>
                <a:latin typeface="+mn-lt"/>
              </a:defRPr>
            </a:lvl1pPr>
            <a:lvl2pPr marL="0" indent="0">
              <a:spcBef>
                <a:spcPts val="1200"/>
              </a:spcBef>
              <a:buNone/>
              <a:defRPr sz="12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grpSp>
        <p:nvGrpSpPr>
          <p:cNvPr id="15" name="Group 14"/>
          <p:cNvGrpSpPr/>
          <p:nvPr userDrawn="1"/>
        </p:nvGrpSpPr>
        <p:grpSpPr>
          <a:xfrm>
            <a:off x="6449752" y="847743"/>
            <a:ext cx="2103443" cy="4137458"/>
            <a:chOff x="1290612" y="1160602"/>
            <a:chExt cx="1956003" cy="3847443"/>
          </a:xfrm>
        </p:grpSpPr>
        <p:sp>
          <p:nvSpPr>
            <p:cNvPr id="16" name="Rectangle 15"/>
            <p:cNvSpPr/>
            <p:nvPr/>
          </p:nvSpPr>
          <p:spPr>
            <a:xfrm>
              <a:off x="1583278" y="1623264"/>
              <a:ext cx="1394892" cy="247665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Drag picture to placeholder or click icon to add</a:t>
              </a:r>
            </a:p>
          </p:txBody>
        </p:sp>
        <p:pic>
          <p:nvPicPr>
            <p:cNvPr id="17" name="Picture 2" descr="iPhone-5s-Mockup_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061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Picture Placeholder 6"/>
          <p:cNvSpPr>
            <a:spLocks noGrp="1"/>
          </p:cNvSpPr>
          <p:nvPr>
            <p:ph type="pic" sz="quarter" idx="13" hasCustomPrompt="1"/>
          </p:nvPr>
        </p:nvSpPr>
        <p:spPr>
          <a:xfrm>
            <a:off x="6764479" y="1407579"/>
            <a:ext cx="1500036" cy="2599500"/>
          </a:xfrm>
          <a:solidFill>
            <a:schemeClr val="accent6"/>
          </a:solidFill>
        </p:spPr>
        <p:txBody>
          <a:bodyPr/>
          <a:lstStyle>
            <a:lvl1pPr marL="0" marR="0" indent="0" algn="l" defTabSz="457181" rtl="0" eaLnBrk="1" fontAlgn="auto" latinLnBrk="0" hangingPunct="1">
              <a:lnSpc>
                <a:spcPct val="100000"/>
              </a:lnSpc>
              <a:spcBef>
                <a:spcPct val="20000"/>
              </a:spcBef>
              <a:spcAft>
                <a:spcPts val="0"/>
              </a:spcAft>
              <a:buClrTx/>
              <a:buSzTx/>
              <a:buFont typeface="Arial"/>
              <a:buNone/>
              <a:tabLst/>
              <a:defRPr/>
            </a:lvl1pPr>
          </a:lstStyle>
          <a:p>
            <a:r>
              <a:rPr lang="en-US" dirty="0"/>
              <a:t>Click to add picture</a:t>
            </a:r>
          </a:p>
          <a:p>
            <a:endParaRPr lang="en-US" dirty="0"/>
          </a:p>
        </p:txBody>
      </p:sp>
      <p:grpSp>
        <p:nvGrpSpPr>
          <p:cNvPr id="20" name="Group 19"/>
          <p:cNvGrpSpPr/>
          <p:nvPr userDrawn="1"/>
        </p:nvGrpSpPr>
        <p:grpSpPr>
          <a:xfrm>
            <a:off x="7815778" y="4731992"/>
            <a:ext cx="737417" cy="315401"/>
            <a:chOff x="4067175" y="2233613"/>
            <a:chExt cx="263525" cy="112713"/>
          </a:xfrm>
        </p:grpSpPr>
        <p:sp>
          <p:nvSpPr>
            <p:cNvPr id="21"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2"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3"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Tree>
    <p:extLst>
      <p:ext uri="{BB962C8B-B14F-4D97-AF65-F5344CB8AC3E}">
        <p14:creationId xmlns:p14="http://schemas.microsoft.com/office/powerpoint/2010/main" val="347083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t and bullet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alphaModFix amt="23000"/>
            <a:extLst>
              <a:ext uri="{28A0092B-C50C-407E-A947-70E740481C1C}">
                <a14:useLocalDpi xmlns:a14="http://schemas.microsoft.com/office/drawing/2010/main" val="0"/>
              </a:ext>
            </a:extLst>
          </a:blip>
          <a:stretch>
            <a:fillRect/>
          </a:stretch>
        </p:blipFill>
        <p:spPr>
          <a:xfrm>
            <a:off x="0" y="-1031447"/>
            <a:ext cx="9144000" cy="4572000"/>
          </a:xfrm>
          <a:prstGeom prst="rect">
            <a:avLst/>
          </a:prstGeom>
        </p:spPr>
      </p:pic>
      <p:grpSp>
        <p:nvGrpSpPr>
          <p:cNvPr id="10" name="Group 9"/>
          <p:cNvGrpSpPr/>
          <p:nvPr userDrawn="1"/>
        </p:nvGrpSpPr>
        <p:grpSpPr>
          <a:xfrm>
            <a:off x="884010" y="1348575"/>
            <a:ext cx="1966164" cy="3184932"/>
            <a:chOff x="1287075" y="1004570"/>
            <a:chExt cx="2406199" cy="3897733"/>
          </a:xfrm>
        </p:grpSpPr>
        <p:sp>
          <p:nvSpPr>
            <p:cNvPr id="11" name="Rectangle 10"/>
            <p:cNvSpPr/>
            <p:nvPr/>
          </p:nvSpPr>
          <p:spPr>
            <a:xfrm>
              <a:off x="1415711" y="1311684"/>
              <a:ext cx="2165205" cy="2887092"/>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Drag picture to placeholder or click icon to add</a:t>
              </a:r>
            </a:p>
          </p:txBody>
        </p:sp>
        <p:pic>
          <p:nvPicPr>
            <p:cNvPr id="12" name="Picture 3" descr="iPad-Mini-Mockup_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075" y="1004570"/>
              <a:ext cx="2406199" cy="389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Picture Placeholder 8"/>
          <p:cNvSpPr>
            <a:spLocks noGrp="1"/>
          </p:cNvSpPr>
          <p:nvPr>
            <p:ph type="pic" sz="quarter" idx="10" hasCustomPrompt="1"/>
          </p:nvPr>
        </p:nvSpPr>
        <p:spPr>
          <a:xfrm>
            <a:off x="989122" y="1599525"/>
            <a:ext cx="1769242" cy="2359112"/>
          </a:xfrm>
          <a:solidFill>
            <a:schemeClr val="accent6"/>
          </a:solidFill>
        </p:spPr>
        <p:txBody>
          <a:bodyPr>
            <a:normAutofit/>
          </a:bodyPr>
          <a:lstStyle>
            <a:lvl1pPr marL="0" indent="0">
              <a:buNone/>
              <a:defRPr sz="2000"/>
            </a:lvl1pPr>
          </a:lstStyle>
          <a:p>
            <a:r>
              <a:rPr lang="en-US" dirty="0"/>
              <a:t>Click to add picture</a:t>
            </a:r>
          </a:p>
        </p:txBody>
      </p:sp>
      <p:sp>
        <p:nvSpPr>
          <p:cNvPr id="14" name="Title 1"/>
          <p:cNvSpPr>
            <a:spLocks noGrp="1"/>
          </p:cNvSpPr>
          <p:nvPr>
            <p:ph type="title"/>
          </p:nvPr>
        </p:nvSpPr>
        <p:spPr>
          <a:xfrm>
            <a:off x="457200" y="586081"/>
            <a:ext cx="8229600" cy="453286"/>
          </a:xfrm>
        </p:spPr>
        <p:txBody>
          <a:bodyPr>
            <a:normAutofit/>
          </a:bodyPr>
          <a:lstStyle>
            <a:lvl1pPr algn="l">
              <a:defRPr sz="2800"/>
            </a:lvl1pPr>
          </a:lstStyle>
          <a:p>
            <a:r>
              <a:rPr lang="en-US" dirty="0"/>
              <a:t>Click to edit Master title style</a:t>
            </a:r>
          </a:p>
        </p:txBody>
      </p:sp>
      <p:sp>
        <p:nvSpPr>
          <p:cNvPr id="16" name="Text Placeholder 14"/>
          <p:cNvSpPr>
            <a:spLocks noGrp="1"/>
          </p:cNvSpPr>
          <p:nvPr>
            <p:ph type="body" sz="quarter" idx="11"/>
          </p:nvPr>
        </p:nvSpPr>
        <p:spPr>
          <a:xfrm>
            <a:off x="3305175" y="1268413"/>
            <a:ext cx="3541713" cy="2897187"/>
          </a:xfrm>
        </p:spPr>
        <p:txBody>
          <a:bodyPr>
            <a:normAutofit/>
          </a:bodyPr>
          <a:lstStyle>
            <a:lvl1pPr marL="0" indent="0">
              <a:buFont typeface="Arial" panose="020B0604020202020204" pitchFamily="34" charset="0"/>
              <a:buNone/>
              <a:defRPr sz="1200" b="1">
                <a:latin typeface="+mn-lt"/>
              </a:defRPr>
            </a:lvl1pPr>
            <a:lvl2pPr marL="0" indent="0">
              <a:spcBef>
                <a:spcPts val="1200"/>
              </a:spcBef>
              <a:buNone/>
              <a:defRPr sz="11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grpSp>
        <p:nvGrpSpPr>
          <p:cNvPr id="8" name="Group 7"/>
          <p:cNvGrpSpPr/>
          <p:nvPr userDrawn="1"/>
        </p:nvGrpSpPr>
        <p:grpSpPr>
          <a:xfrm>
            <a:off x="7815778" y="4731992"/>
            <a:ext cx="737417" cy="315401"/>
            <a:chOff x="4067175" y="2233613"/>
            <a:chExt cx="263525" cy="112713"/>
          </a:xfrm>
        </p:grpSpPr>
        <p:sp>
          <p:nvSpPr>
            <p:cNvPr id="13"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5"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7"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8"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Tree>
    <p:extLst>
      <p:ext uri="{BB962C8B-B14F-4D97-AF65-F5344CB8AC3E}">
        <p14:creationId xmlns:p14="http://schemas.microsoft.com/office/powerpoint/2010/main" val="264162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ayout 3">
    <p:spTree>
      <p:nvGrpSpPr>
        <p:cNvPr id="1" name=""/>
        <p:cNvGrpSpPr/>
        <p:nvPr/>
      </p:nvGrpSpPr>
      <p:grpSpPr>
        <a:xfrm>
          <a:off x="0" y="0"/>
          <a:ext cx="0" cy="0"/>
          <a:chOff x="0" y="0"/>
          <a:chExt cx="0" cy="0"/>
        </a:xfrm>
      </p:grpSpPr>
      <p:sp>
        <p:nvSpPr>
          <p:cNvPr id="14" name="Rectangle 13"/>
          <p:cNvSpPr/>
          <p:nvPr userDrawn="1"/>
        </p:nvSpPr>
        <p:spPr>
          <a:xfrm>
            <a:off x="-113339" y="-106326"/>
            <a:ext cx="9458326" cy="5255189"/>
          </a:xfrm>
          <a:prstGeom prst="rect">
            <a:avLst/>
          </a:prstGeom>
          <a:solidFill>
            <a:srgbClr val="3F3E3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alphaModFix amt="23000"/>
            <a:extLst>
              <a:ext uri="{28A0092B-C50C-407E-A947-70E740481C1C}">
                <a14:useLocalDpi xmlns:a14="http://schemas.microsoft.com/office/drawing/2010/main" val="0"/>
              </a:ext>
            </a:extLst>
          </a:blip>
          <a:stretch>
            <a:fillRect/>
          </a:stretch>
        </p:blipFill>
        <p:spPr>
          <a:xfrm rot="10800000">
            <a:off x="-347440" y="585812"/>
            <a:ext cx="10181172" cy="4772424"/>
          </a:xfrm>
          <a:prstGeom prst="rect">
            <a:avLst/>
          </a:prstGeom>
        </p:spPr>
      </p:pic>
      <p:sp>
        <p:nvSpPr>
          <p:cNvPr id="2" name="Rectangle 1"/>
          <p:cNvSpPr/>
          <p:nvPr userDrawn="1"/>
        </p:nvSpPr>
        <p:spPr>
          <a:xfrm>
            <a:off x="5920995" y="2266345"/>
            <a:ext cx="2489657" cy="622350"/>
          </a:xfrm>
          <a:prstGeom prst="rect">
            <a:avLst/>
          </a:prstGeom>
        </p:spPr>
        <p:txBody>
          <a:bodyPr wrap="none">
            <a:spAutoFit/>
          </a:bodyPr>
          <a:lstStyle/>
          <a:p>
            <a:pPr algn="r" defTabSz="457181" rtl="0" eaLnBrk="1" latinLnBrk="0" hangingPunct="1">
              <a:lnSpc>
                <a:spcPct val="80000"/>
              </a:lnSpc>
              <a:spcBef>
                <a:spcPct val="0"/>
              </a:spcBef>
              <a:buNone/>
            </a:pPr>
            <a:r>
              <a:rPr lang="en-US" altLang="en-US" sz="4200" b="1" i="0" kern="1200" cap="none" baseline="0" dirty="0">
                <a:solidFill>
                  <a:schemeClr val="accent4"/>
                </a:solidFill>
                <a:latin typeface="+mj-lt"/>
                <a:ea typeface="+mn-ea"/>
                <a:cs typeface="Calibri"/>
              </a:rPr>
              <a:t>Thank You</a:t>
            </a:r>
            <a:endParaRPr lang="en-US" sz="4200" b="1" i="0" kern="1200" cap="none" baseline="0" dirty="0">
              <a:solidFill>
                <a:schemeClr val="accent4"/>
              </a:solidFill>
              <a:latin typeface="+mj-lt"/>
              <a:ea typeface="+mn-ea"/>
              <a:cs typeface="Calibri"/>
            </a:endParaRPr>
          </a:p>
        </p:txBody>
      </p:sp>
      <p:grpSp>
        <p:nvGrpSpPr>
          <p:cNvPr id="7" name="Group 6"/>
          <p:cNvGrpSpPr/>
          <p:nvPr userDrawn="1"/>
        </p:nvGrpSpPr>
        <p:grpSpPr>
          <a:xfrm>
            <a:off x="359926" y="300004"/>
            <a:ext cx="737417" cy="315401"/>
            <a:chOff x="4067175" y="2233613"/>
            <a:chExt cx="263525" cy="112713"/>
          </a:xfrm>
        </p:grpSpPr>
        <p:sp>
          <p:nvSpPr>
            <p:cNvPr id="8"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Tree>
    <p:extLst>
      <p:ext uri="{BB962C8B-B14F-4D97-AF65-F5344CB8AC3E}">
        <p14:creationId xmlns:p14="http://schemas.microsoft.com/office/powerpoint/2010/main" val="61041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ne">
    <p:spTree>
      <p:nvGrpSpPr>
        <p:cNvPr id="1" name=""/>
        <p:cNvGrpSpPr/>
        <p:nvPr/>
      </p:nvGrpSpPr>
      <p:grpSpPr>
        <a:xfrm>
          <a:off x="0" y="0"/>
          <a:ext cx="0" cy="0"/>
          <a:chOff x="0" y="0"/>
          <a:chExt cx="0" cy="0"/>
        </a:xfrm>
      </p:grpSpPr>
      <p:sp>
        <p:nvSpPr>
          <p:cNvPr id="4" name="Rectangle 3"/>
          <p:cNvSpPr/>
          <p:nvPr userDrawn="1"/>
        </p:nvSpPr>
        <p:spPr>
          <a:xfrm>
            <a:off x="-113339" y="-179698"/>
            <a:ext cx="9458326" cy="1110012"/>
          </a:xfrm>
          <a:prstGeom prst="rect">
            <a:avLst/>
          </a:prstGeom>
          <a:solidFill>
            <a:srgbClr val="3F3E3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148523" y="2289645"/>
            <a:ext cx="4691478" cy="1471168"/>
          </a:xfrm>
          <a:prstGeom prst="rect">
            <a:avLst/>
          </a:prstGeom>
          <a:noFill/>
        </p:spPr>
        <p:txBody>
          <a:bodyPr wrap="square" lIns="91436" tIns="45718" rIns="91436" bIns="45718" rtlCol="0">
            <a:spAutoFit/>
          </a:bodyPr>
          <a:lstStyle/>
          <a:p>
            <a:pPr>
              <a:lnSpc>
                <a:spcPct val="80000"/>
              </a:lnSpc>
            </a:pPr>
            <a:r>
              <a:rPr lang="en-US" sz="2000" dirty="0">
                <a:latin typeface="Calibri"/>
                <a:cs typeface="Calibri"/>
              </a:rPr>
              <a:t>—</a:t>
            </a:r>
          </a:p>
          <a:p>
            <a:pPr>
              <a:lnSpc>
                <a:spcPct val="80000"/>
              </a:lnSpc>
            </a:pPr>
            <a:endParaRPr lang="en-US" sz="2000" b="1" dirty="0">
              <a:latin typeface="Calibri"/>
              <a:cs typeface="Calibri"/>
            </a:endParaRPr>
          </a:p>
          <a:p>
            <a:pPr>
              <a:lnSpc>
                <a:spcPct val="80000"/>
              </a:lnSpc>
            </a:pPr>
            <a:endParaRPr lang="en-US" sz="2800" b="1" dirty="0">
              <a:latin typeface="Calibri"/>
              <a:cs typeface="Calibri"/>
            </a:endParaRPr>
          </a:p>
          <a:p>
            <a:pPr>
              <a:lnSpc>
                <a:spcPct val="80000"/>
              </a:lnSpc>
            </a:pPr>
            <a:endParaRPr lang="en-US" sz="2000" dirty="0">
              <a:latin typeface="Calibri Light"/>
              <a:cs typeface="Calibri Light"/>
            </a:endParaRPr>
          </a:p>
          <a:p>
            <a:pPr>
              <a:lnSpc>
                <a:spcPct val="80000"/>
              </a:lnSpc>
            </a:pPr>
            <a:endParaRPr lang="en-US" sz="2400" dirty="0">
              <a:latin typeface="Calibri"/>
              <a:cs typeface="Calibri"/>
            </a:endParaRPr>
          </a:p>
        </p:txBody>
      </p:sp>
      <p:sp>
        <p:nvSpPr>
          <p:cNvPr id="2" name="Title 1"/>
          <p:cNvSpPr>
            <a:spLocks noGrp="1"/>
          </p:cNvSpPr>
          <p:nvPr>
            <p:ph type="title" hasCustomPrompt="1"/>
          </p:nvPr>
        </p:nvSpPr>
        <p:spPr>
          <a:xfrm>
            <a:off x="2236054" y="1007886"/>
            <a:ext cx="5671030" cy="1290917"/>
          </a:xfrm>
        </p:spPr>
        <p:txBody>
          <a:bodyPr lIns="0" tIns="0" rIns="0" bIns="0" anchor="b">
            <a:noAutofit/>
          </a:bodyPr>
          <a:lstStyle>
            <a:lvl1pPr algn="l">
              <a:lnSpc>
                <a:spcPts val="4200"/>
              </a:lnSpc>
              <a:defRPr sz="4200">
                <a:solidFill>
                  <a:schemeClr val="tx2"/>
                </a:solidFill>
              </a:defRPr>
            </a:lvl1pPr>
          </a:lstStyle>
          <a:p>
            <a:r>
              <a:rPr lang="en-US" dirty="0"/>
              <a:t>Click to edit Master tit style</a:t>
            </a:r>
          </a:p>
        </p:txBody>
      </p:sp>
      <p:sp>
        <p:nvSpPr>
          <p:cNvPr id="19" name="Text Placeholder 17"/>
          <p:cNvSpPr>
            <a:spLocks noGrp="1"/>
          </p:cNvSpPr>
          <p:nvPr>
            <p:ph type="body" sz="quarter" idx="10"/>
          </p:nvPr>
        </p:nvSpPr>
        <p:spPr>
          <a:xfrm>
            <a:off x="2244141" y="2581950"/>
            <a:ext cx="5758562" cy="396383"/>
          </a:xfrm>
        </p:spPr>
        <p:txBody>
          <a:bodyPr>
            <a:noAutofit/>
          </a:bodyPr>
          <a:lstStyle>
            <a:lvl1pPr marL="0" indent="0">
              <a:lnSpc>
                <a:spcPts val="2800"/>
              </a:lnSpc>
              <a:spcBef>
                <a:spcPts val="0"/>
              </a:spcBef>
              <a:buNone/>
              <a:defRPr sz="2800"/>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20" name="Text Placeholder 17"/>
          <p:cNvSpPr>
            <a:spLocks noGrp="1"/>
          </p:cNvSpPr>
          <p:nvPr>
            <p:ph type="body" sz="quarter" idx="11"/>
          </p:nvPr>
        </p:nvSpPr>
        <p:spPr>
          <a:xfrm>
            <a:off x="2244141" y="3078261"/>
            <a:ext cx="3022833" cy="1018955"/>
          </a:xfrm>
        </p:spPr>
        <p:txBody>
          <a:bodyPr>
            <a:normAutofit/>
          </a:bodyPr>
          <a:lstStyle>
            <a:lvl1pPr marL="0" indent="0">
              <a:buNone/>
              <a:defRPr sz="2000" b="0"/>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21" name="Text Placeholder 17"/>
          <p:cNvSpPr>
            <a:spLocks noGrp="1"/>
          </p:cNvSpPr>
          <p:nvPr>
            <p:ph type="body" sz="quarter" idx="12"/>
          </p:nvPr>
        </p:nvSpPr>
        <p:spPr>
          <a:xfrm>
            <a:off x="5177039" y="3078260"/>
            <a:ext cx="2730046" cy="1018955"/>
          </a:xfrm>
        </p:spPr>
        <p:txBody>
          <a:bodyPr>
            <a:normAutofit/>
          </a:bodyPr>
          <a:lstStyle>
            <a:lvl1pPr marL="0" indent="0" algn="r">
              <a:buNone/>
              <a:defRPr sz="2000" b="0"/>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13" name="TextBox 12"/>
          <p:cNvSpPr txBox="1"/>
          <p:nvPr userDrawn="1"/>
        </p:nvSpPr>
        <p:spPr>
          <a:xfrm>
            <a:off x="8527905" y="4781879"/>
            <a:ext cx="616095" cy="276999"/>
          </a:xfrm>
          <a:prstGeom prst="rect">
            <a:avLst/>
          </a:prstGeom>
          <a:noFill/>
        </p:spPr>
        <p:txBody>
          <a:bodyPr wrap="square" rtlCol="0">
            <a:spAutoFit/>
          </a:bodyPr>
          <a:lstStyle/>
          <a:p>
            <a:pPr algn="ctr"/>
            <a:fld id="{D30D8AE2-CED3-8D4B-A41B-3A67364DD55F}" type="slidenum">
              <a:rPr lang="en-US" sz="1200" baseline="0" smtClean="0">
                <a:solidFill>
                  <a:schemeClr val="bg1"/>
                </a:solidFill>
              </a:rPr>
              <a:pPr algn="ctr"/>
              <a:t>‹#›</a:t>
            </a:fld>
            <a:endParaRPr lang="en-US" sz="1200" baseline="0" dirty="0">
              <a:solidFill>
                <a:schemeClr val="bg1"/>
              </a:solidFill>
            </a:endParaRPr>
          </a:p>
        </p:txBody>
      </p:sp>
      <p:grpSp>
        <p:nvGrpSpPr>
          <p:cNvPr id="18" name="Group 17"/>
          <p:cNvGrpSpPr/>
          <p:nvPr userDrawn="1"/>
        </p:nvGrpSpPr>
        <p:grpSpPr>
          <a:xfrm>
            <a:off x="359926" y="300004"/>
            <a:ext cx="737417" cy="315401"/>
            <a:chOff x="4067175" y="2233613"/>
            <a:chExt cx="263525" cy="112713"/>
          </a:xfrm>
        </p:grpSpPr>
        <p:sp>
          <p:nvSpPr>
            <p:cNvPr id="22"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3"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5"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pic>
        <p:nvPicPr>
          <p:cNvPr id="26" name="Picture 25"/>
          <p:cNvPicPr>
            <a:picLocks noChangeAspect="1"/>
          </p:cNvPicPr>
          <p:nvPr userDrawn="1"/>
        </p:nvPicPr>
        <p:blipFill>
          <a:blip r:embed="rId2"/>
          <a:stretch>
            <a:fillRect/>
          </a:stretch>
        </p:blipFill>
        <p:spPr>
          <a:xfrm>
            <a:off x="7815778" y="232187"/>
            <a:ext cx="1073474" cy="494139"/>
          </a:xfrm>
          <a:prstGeom prst="rect">
            <a:avLst/>
          </a:prstGeom>
        </p:spPr>
      </p:pic>
    </p:spTree>
    <p:extLst>
      <p:ext uri="{BB962C8B-B14F-4D97-AF65-F5344CB8AC3E}">
        <p14:creationId xmlns:p14="http://schemas.microsoft.com/office/powerpoint/2010/main" val="268644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1">
    <p:spTree>
      <p:nvGrpSpPr>
        <p:cNvPr id="1" name=""/>
        <p:cNvGrpSpPr/>
        <p:nvPr/>
      </p:nvGrpSpPr>
      <p:grpSpPr>
        <a:xfrm>
          <a:off x="0" y="0"/>
          <a:ext cx="0" cy="0"/>
          <a:chOff x="0" y="0"/>
          <a:chExt cx="0" cy="0"/>
        </a:xfrm>
      </p:grpSpPr>
      <p:sp>
        <p:nvSpPr>
          <p:cNvPr id="21" name="Rectangle 20"/>
          <p:cNvSpPr/>
          <p:nvPr userDrawn="1"/>
        </p:nvSpPr>
        <p:spPr>
          <a:xfrm>
            <a:off x="-113339" y="-106326"/>
            <a:ext cx="9458326" cy="5255189"/>
          </a:xfrm>
          <a:prstGeom prst="rect">
            <a:avLst/>
          </a:prstGeom>
          <a:solidFill>
            <a:srgbClr val="41414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a:alphaModFix amt="23000"/>
            <a:extLst>
              <a:ext uri="{28A0092B-C50C-407E-A947-70E740481C1C}">
                <a14:useLocalDpi xmlns:a14="http://schemas.microsoft.com/office/drawing/2010/main" val="0"/>
              </a:ext>
            </a:extLst>
          </a:blip>
          <a:stretch>
            <a:fillRect/>
          </a:stretch>
        </p:blipFill>
        <p:spPr>
          <a:xfrm rot="10800000">
            <a:off x="-347440" y="585812"/>
            <a:ext cx="10181172" cy="4772424"/>
          </a:xfrm>
          <a:prstGeom prst="rect">
            <a:avLst/>
          </a:prstGeom>
        </p:spPr>
      </p:pic>
      <p:sp>
        <p:nvSpPr>
          <p:cNvPr id="9" name="Title 1"/>
          <p:cNvSpPr>
            <a:spLocks noGrp="1"/>
          </p:cNvSpPr>
          <p:nvPr userDrawn="1"/>
        </p:nvSpPr>
        <p:spPr bwMode="auto">
          <a:xfrm>
            <a:off x="1564735" y="1603955"/>
            <a:ext cx="6894572"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sz="4000" b="0" dirty="0">
                <a:solidFill>
                  <a:srgbClr val="FE5000"/>
                </a:solidFill>
                <a:latin typeface="Calibri Light"/>
                <a:cs typeface="Calibri Light"/>
              </a:rPr>
              <a:t>—</a:t>
            </a:r>
            <a:br>
              <a:rPr lang="en-US" sz="4000" b="0" dirty="0">
                <a:solidFill>
                  <a:srgbClr val="F98700"/>
                </a:solidFill>
                <a:latin typeface="Calibri"/>
                <a:cs typeface="Calibri"/>
              </a:rPr>
            </a:br>
            <a:endParaRPr lang="en-US" sz="4000" b="0" dirty="0">
              <a:solidFill>
                <a:schemeClr val="bg1"/>
              </a:solidFill>
              <a:latin typeface="+mj-lt"/>
              <a:cs typeface="Calibri"/>
            </a:endParaRPr>
          </a:p>
        </p:txBody>
      </p:sp>
      <p:sp>
        <p:nvSpPr>
          <p:cNvPr id="13" name="Text Placeholder 17"/>
          <p:cNvSpPr>
            <a:spLocks noGrp="1"/>
          </p:cNvSpPr>
          <p:nvPr>
            <p:ph type="body" sz="quarter" idx="11"/>
          </p:nvPr>
        </p:nvSpPr>
        <p:spPr>
          <a:xfrm>
            <a:off x="1617313" y="3064944"/>
            <a:ext cx="3632898" cy="1018955"/>
          </a:xfrm>
        </p:spPr>
        <p:txBody>
          <a:bodyPr>
            <a:normAutofit/>
          </a:bodyPr>
          <a:lstStyle>
            <a:lvl1pPr marL="0" indent="0">
              <a:buNone/>
              <a:defRPr sz="2000" b="0">
                <a:solidFill>
                  <a:schemeClr val="accent2"/>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14" name="Title 1"/>
          <p:cNvSpPr>
            <a:spLocks noGrp="1"/>
          </p:cNvSpPr>
          <p:nvPr>
            <p:ph type="title"/>
          </p:nvPr>
        </p:nvSpPr>
        <p:spPr>
          <a:xfrm>
            <a:off x="1627125" y="625462"/>
            <a:ext cx="5671030" cy="1290917"/>
          </a:xfrm>
        </p:spPr>
        <p:txBody>
          <a:bodyPr lIns="0" tIns="0" rIns="0" bIns="0" anchor="b">
            <a:noAutofit/>
          </a:bodyPr>
          <a:lstStyle>
            <a:lvl1pPr algn="l">
              <a:lnSpc>
                <a:spcPts val="4200"/>
              </a:lnSpc>
              <a:defRPr sz="8000">
                <a:solidFill>
                  <a:schemeClr val="bg1"/>
                </a:solidFill>
              </a:defRPr>
            </a:lvl1pPr>
          </a:lstStyle>
          <a:p>
            <a:r>
              <a:rPr lang="en-US" dirty="0"/>
              <a:t>Click</a:t>
            </a:r>
          </a:p>
        </p:txBody>
      </p:sp>
      <p:sp>
        <p:nvSpPr>
          <p:cNvPr id="15" name="Text Placeholder 17"/>
          <p:cNvSpPr>
            <a:spLocks noGrp="1"/>
          </p:cNvSpPr>
          <p:nvPr>
            <p:ph type="body" sz="quarter" idx="10"/>
          </p:nvPr>
        </p:nvSpPr>
        <p:spPr>
          <a:xfrm>
            <a:off x="1590675" y="2210331"/>
            <a:ext cx="6609675" cy="854613"/>
          </a:xfrm>
        </p:spPr>
        <p:txBody>
          <a:bodyPr anchor="b">
            <a:noAutofit/>
          </a:bodyPr>
          <a:lstStyle>
            <a:lvl1pPr marL="0" indent="0">
              <a:lnSpc>
                <a:spcPts val="2800"/>
              </a:lnSpc>
              <a:spcBef>
                <a:spcPts val="0"/>
              </a:spcBef>
              <a:buNone/>
              <a:defRPr sz="4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12" name="TextBox 11"/>
          <p:cNvSpPr txBox="1"/>
          <p:nvPr userDrawn="1"/>
        </p:nvSpPr>
        <p:spPr>
          <a:xfrm>
            <a:off x="8527905" y="4781879"/>
            <a:ext cx="616095" cy="276999"/>
          </a:xfrm>
          <a:prstGeom prst="rect">
            <a:avLst/>
          </a:prstGeom>
          <a:noFill/>
        </p:spPr>
        <p:txBody>
          <a:bodyPr wrap="square" rtlCol="0">
            <a:spAutoFit/>
          </a:bodyPr>
          <a:lstStyle/>
          <a:p>
            <a:pPr algn="ctr"/>
            <a:fld id="{D30D8AE2-CED3-8D4B-A41B-3A67364DD55F}" type="slidenum">
              <a:rPr lang="en-US" sz="1200" baseline="0" smtClean="0">
                <a:solidFill>
                  <a:schemeClr val="bg1">
                    <a:lumMod val="50000"/>
                  </a:schemeClr>
                </a:solidFill>
              </a:rPr>
              <a:pPr algn="ctr"/>
              <a:t>‹#›</a:t>
            </a:fld>
            <a:endParaRPr lang="en-US" sz="1200" baseline="0" dirty="0">
              <a:solidFill>
                <a:schemeClr val="bg1">
                  <a:lumMod val="50000"/>
                </a:schemeClr>
              </a:solidFill>
            </a:endParaRPr>
          </a:p>
        </p:txBody>
      </p:sp>
      <p:pic>
        <p:nvPicPr>
          <p:cNvPr id="2" name="Picture 1"/>
          <p:cNvPicPr>
            <a:picLocks noChangeAspect="1"/>
          </p:cNvPicPr>
          <p:nvPr userDrawn="1"/>
        </p:nvPicPr>
        <p:blipFill>
          <a:blip r:embed="rId3"/>
          <a:stretch>
            <a:fillRect/>
          </a:stretch>
        </p:blipFill>
        <p:spPr>
          <a:xfrm>
            <a:off x="7815778" y="232187"/>
            <a:ext cx="1073474" cy="494139"/>
          </a:xfrm>
          <a:prstGeom prst="rect">
            <a:avLst/>
          </a:prstGeom>
        </p:spPr>
      </p:pic>
      <p:grpSp>
        <p:nvGrpSpPr>
          <p:cNvPr id="16" name="Group 15"/>
          <p:cNvGrpSpPr/>
          <p:nvPr userDrawn="1"/>
        </p:nvGrpSpPr>
        <p:grpSpPr>
          <a:xfrm>
            <a:off x="359926" y="300004"/>
            <a:ext cx="737417" cy="315401"/>
            <a:chOff x="4067175" y="2233613"/>
            <a:chExt cx="263525" cy="112713"/>
          </a:xfrm>
        </p:grpSpPr>
        <p:sp>
          <p:nvSpPr>
            <p:cNvPr id="17"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8"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9"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0"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64735" y="213663"/>
            <a:ext cx="3537858" cy="54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59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amp; Description">
    <p:spTree>
      <p:nvGrpSpPr>
        <p:cNvPr id="1" name=""/>
        <p:cNvGrpSpPr/>
        <p:nvPr/>
      </p:nvGrpSpPr>
      <p:grpSpPr>
        <a:xfrm>
          <a:off x="0" y="0"/>
          <a:ext cx="0" cy="0"/>
          <a:chOff x="0" y="0"/>
          <a:chExt cx="0" cy="0"/>
        </a:xfrm>
      </p:grpSpPr>
      <p:sp>
        <p:nvSpPr>
          <p:cNvPr id="16" name="Rectangle 15"/>
          <p:cNvSpPr/>
          <p:nvPr userDrawn="1"/>
        </p:nvSpPr>
        <p:spPr>
          <a:xfrm>
            <a:off x="-1" y="-214923"/>
            <a:ext cx="9301163" cy="1205921"/>
          </a:xfrm>
          <a:prstGeom prst="rect">
            <a:avLst/>
          </a:prstGeom>
          <a:solidFill>
            <a:srgbClr val="41414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97821"/>
            <a:ext cx="7772400" cy="985630"/>
          </a:xfrm>
        </p:spPr>
        <p:txBody>
          <a:bodyPr/>
          <a:lstStyle/>
          <a:p>
            <a:r>
              <a:rPr lang="en-US" dirty="0"/>
              <a:t>Click to edit Master title style</a:t>
            </a:r>
          </a:p>
        </p:txBody>
      </p:sp>
      <p:sp>
        <p:nvSpPr>
          <p:cNvPr id="3" name="Subtitle 2"/>
          <p:cNvSpPr>
            <a:spLocks noGrp="1"/>
          </p:cNvSpPr>
          <p:nvPr>
            <p:ph type="subTitle" idx="1"/>
          </p:nvPr>
        </p:nvSpPr>
        <p:spPr>
          <a:xfrm>
            <a:off x="685800" y="2583450"/>
            <a:ext cx="7772400" cy="1314450"/>
          </a:xfrm>
        </p:spPr>
        <p:txBody>
          <a:bodyPr/>
          <a:lstStyle>
            <a:lvl1pPr marL="0" indent="0" algn="l">
              <a:buNone/>
              <a:defRPr>
                <a:solidFill>
                  <a:schemeClr val="bg1">
                    <a:lumMod val="50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a:stretch>
            <a:fillRect/>
          </a:stretch>
        </p:blipFill>
        <p:spPr>
          <a:xfrm>
            <a:off x="7815778" y="232187"/>
            <a:ext cx="1073474" cy="494139"/>
          </a:xfrm>
          <a:prstGeom prst="rect">
            <a:avLst/>
          </a:prstGeom>
        </p:spPr>
      </p:pic>
      <p:grpSp>
        <p:nvGrpSpPr>
          <p:cNvPr id="9" name="Group 8"/>
          <p:cNvGrpSpPr/>
          <p:nvPr userDrawn="1"/>
        </p:nvGrpSpPr>
        <p:grpSpPr>
          <a:xfrm>
            <a:off x="7815778" y="4731992"/>
            <a:ext cx="737417" cy="315401"/>
            <a:chOff x="4067175" y="2233613"/>
            <a:chExt cx="263525" cy="112713"/>
          </a:xfrm>
        </p:grpSpPr>
        <p:sp>
          <p:nvSpPr>
            <p:cNvPr id="10"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4" name="Rectangle 3"/>
          <p:cNvSpPr/>
          <p:nvPr userDrawn="1"/>
        </p:nvSpPr>
        <p:spPr>
          <a:xfrm>
            <a:off x="439887" y="294590"/>
            <a:ext cx="3686137" cy="400110"/>
          </a:xfrm>
          <a:prstGeom prst="rect">
            <a:avLst/>
          </a:prstGeom>
        </p:spPr>
        <p:txBody>
          <a:bodyPr wrap="none">
            <a:spAutoFit/>
          </a:bodyPr>
          <a:lstStyle/>
          <a:p>
            <a:r>
              <a:rPr lang="en-US" sz="2000" b="1" dirty="0">
                <a:solidFill>
                  <a:srgbClr val="FB8426"/>
                </a:solidFill>
              </a:rPr>
              <a:t>Medicare, Social Security &amp; HSAs</a:t>
            </a:r>
          </a:p>
        </p:txBody>
      </p:sp>
    </p:spTree>
    <p:extLst>
      <p:ext uri="{BB962C8B-B14F-4D97-AF65-F5344CB8AC3E}">
        <p14:creationId xmlns:p14="http://schemas.microsoft.com/office/powerpoint/2010/main" val="189969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Rectangle 20"/>
          <p:cNvSpPr/>
          <p:nvPr userDrawn="1"/>
        </p:nvSpPr>
        <p:spPr>
          <a:xfrm>
            <a:off x="-1" y="-206463"/>
            <a:ext cx="9144001" cy="1185883"/>
          </a:xfrm>
          <a:prstGeom prst="rect">
            <a:avLst/>
          </a:prstGeom>
          <a:solidFill>
            <a:srgbClr val="41414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1063659"/>
            <a:ext cx="8229600" cy="825252"/>
          </a:xfrm>
        </p:spPr>
        <p:txBody>
          <a:bodyPr anchor="b"/>
          <a:lstStyle>
            <a:lvl1pPr algn="l">
              <a:lnSpc>
                <a:spcPts val="3400"/>
              </a:lnSpc>
              <a:defRPr>
                <a:solidFill>
                  <a:schemeClr val="accent2"/>
                </a:solidFill>
              </a:defRPr>
            </a:lvl1pPr>
          </a:lstStyle>
          <a:p>
            <a:r>
              <a:rPr lang="en-US" dirty="0"/>
              <a:t>Click to edit Master title style</a:t>
            </a:r>
          </a:p>
        </p:txBody>
      </p:sp>
      <p:sp>
        <p:nvSpPr>
          <p:cNvPr id="10" name="Text Placeholder 9"/>
          <p:cNvSpPr>
            <a:spLocks noGrp="1"/>
          </p:cNvSpPr>
          <p:nvPr>
            <p:ph type="body" sz="quarter" idx="10"/>
          </p:nvPr>
        </p:nvSpPr>
        <p:spPr>
          <a:xfrm>
            <a:off x="457200" y="1888911"/>
            <a:ext cx="8229600" cy="296407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stretch>
            <a:fillRect/>
          </a:stretch>
        </p:blipFill>
        <p:spPr>
          <a:xfrm>
            <a:off x="7815778" y="232187"/>
            <a:ext cx="1073474" cy="494139"/>
          </a:xfrm>
          <a:prstGeom prst="rect">
            <a:avLst/>
          </a:prstGeom>
        </p:spPr>
      </p:pic>
      <p:grpSp>
        <p:nvGrpSpPr>
          <p:cNvPr id="16" name="Group 15"/>
          <p:cNvGrpSpPr/>
          <p:nvPr userDrawn="1"/>
        </p:nvGrpSpPr>
        <p:grpSpPr>
          <a:xfrm>
            <a:off x="7815778" y="4731992"/>
            <a:ext cx="737417" cy="315401"/>
            <a:chOff x="4067175" y="2233613"/>
            <a:chExt cx="263525" cy="112713"/>
          </a:xfrm>
        </p:grpSpPr>
        <p:sp>
          <p:nvSpPr>
            <p:cNvPr id="17"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8"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9"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0"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2" name="Rectangle 1"/>
          <p:cNvSpPr/>
          <p:nvPr userDrawn="1"/>
        </p:nvSpPr>
        <p:spPr>
          <a:xfrm>
            <a:off x="520570" y="294590"/>
            <a:ext cx="3686137" cy="400110"/>
          </a:xfrm>
          <a:prstGeom prst="rect">
            <a:avLst/>
          </a:prstGeom>
        </p:spPr>
        <p:txBody>
          <a:bodyPr wrap="none">
            <a:spAutoFit/>
          </a:bodyPr>
          <a:lstStyle/>
          <a:p>
            <a:r>
              <a:rPr lang="en-US" sz="2000" b="1" dirty="0">
                <a:solidFill>
                  <a:srgbClr val="FB8426"/>
                </a:solidFill>
              </a:rPr>
              <a:t>Medicare, Social Security &amp; HSAs</a:t>
            </a:r>
          </a:p>
        </p:txBody>
      </p:sp>
    </p:spTree>
    <p:extLst>
      <p:ext uri="{BB962C8B-B14F-4D97-AF65-F5344CB8AC3E}">
        <p14:creationId xmlns:p14="http://schemas.microsoft.com/office/powerpoint/2010/main" val="104356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8" name="Rectangle 7"/>
          <p:cNvSpPr/>
          <p:nvPr userDrawn="1"/>
        </p:nvSpPr>
        <p:spPr>
          <a:xfrm>
            <a:off x="-157163" y="-206463"/>
            <a:ext cx="9458326" cy="1205921"/>
          </a:xfrm>
          <a:prstGeom prst="rect">
            <a:avLst/>
          </a:prstGeom>
          <a:solidFill>
            <a:srgbClr val="41414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824390"/>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4390"/>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stretch>
            <a:fillRect/>
          </a:stretch>
        </p:blipFill>
        <p:spPr>
          <a:xfrm>
            <a:off x="7815778" y="232187"/>
            <a:ext cx="1073474" cy="494139"/>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64" y="241782"/>
            <a:ext cx="2913616" cy="474947"/>
          </a:xfrm>
          <a:prstGeom prst="rect">
            <a:avLst/>
          </a:prstGeom>
        </p:spPr>
      </p:pic>
    </p:spTree>
    <p:extLst>
      <p:ext uri="{BB962C8B-B14F-4D97-AF65-F5344CB8AC3E}">
        <p14:creationId xmlns:p14="http://schemas.microsoft.com/office/powerpoint/2010/main" val="149947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94639" y="2677485"/>
            <a:ext cx="2377484" cy="1909017"/>
          </a:xfrm>
        </p:spPr>
        <p:txBody>
          <a:bodyPr>
            <a:normAutofit/>
          </a:bodyPr>
          <a:lstStyle>
            <a:lvl1pPr marL="0" indent="0" algn="l" defTabSz="457181" rtl="0" eaLnBrk="1" latinLnBrk="0" hangingPunct="1">
              <a:spcBef>
                <a:spcPct val="20000"/>
              </a:spcBef>
              <a:buFont typeface="Arial" panose="020B0604020202020204" pitchFamily="34" charset="0"/>
              <a:buNone/>
              <a:defRPr lang="en-US" sz="1200" b="0" kern="1200" dirty="0" smtClean="0">
                <a:solidFill>
                  <a:schemeClr val="accent1"/>
                </a:solidFill>
                <a:latin typeface="+mj-lt"/>
                <a:ea typeface="PT Sans" pitchFamily="34" charset="0"/>
                <a:cs typeface="Arial"/>
              </a:defRPr>
            </a:lvl1pPr>
            <a:lvl2pPr marL="628682" indent="-285750">
              <a:buFont typeface="Arial" panose="020B0604020202020204" pitchFamily="34" charset="0"/>
              <a:buChar char="•"/>
              <a:defRPr sz="1200" b="0"/>
            </a:lvl2pPr>
            <a:lvl3pPr>
              <a:defRPr sz="1100" b="0"/>
            </a:lvl3pPr>
            <a:lvl4pPr>
              <a:defRPr sz="1050" b="0"/>
            </a:lvl4pPr>
            <a:lvl5pPr>
              <a:defRPr sz="1050" b="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p:cNvSpPr>
            <a:spLocks noGrp="1"/>
          </p:cNvSpPr>
          <p:nvPr>
            <p:ph type="body" idx="1"/>
          </p:nvPr>
        </p:nvSpPr>
        <p:spPr>
          <a:xfrm>
            <a:off x="794640" y="2188694"/>
            <a:ext cx="2377484" cy="479822"/>
          </a:xfrm>
        </p:spPr>
        <p:txBody>
          <a:bodyPr anchor="b">
            <a:normAutofit/>
          </a:bodyPr>
          <a:lstStyle>
            <a:lvl1pPr marL="0" indent="0">
              <a:buNone/>
              <a:defRPr lang="en-US" sz="1600" b="1" kern="1200" dirty="0" smtClean="0">
                <a:solidFill>
                  <a:schemeClr val="accent2"/>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
        <p:nvSpPr>
          <p:cNvPr id="28" name="Content Placeholder 3"/>
          <p:cNvSpPr>
            <a:spLocks noGrp="1"/>
          </p:cNvSpPr>
          <p:nvPr>
            <p:ph sz="half" idx="14"/>
          </p:nvPr>
        </p:nvSpPr>
        <p:spPr>
          <a:xfrm>
            <a:off x="3477967" y="2677485"/>
            <a:ext cx="2377484" cy="1909017"/>
          </a:xfrm>
        </p:spPr>
        <p:txBody>
          <a:bodyPr>
            <a:normAutofit/>
          </a:bodyPr>
          <a:lstStyle>
            <a:lvl1pPr marL="0" indent="0" algn="l" defTabSz="457181" rtl="0" eaLnBrk="1" latinLnBrk="0" hangingPunct="1">
              <a:spcBef>
                <a:spcPct val="20000"/>
              </a:spcBef>
              <a:buFont typeface="Arial" panose="020B0604020202020204" pitchFamily="34" charset="0"/>
              <a:buNone/>
              <a:defRPr lang="en-US" sz="1200" b="0" kern="1200" dirty="0" smtClean="0">
                <a:solidFill>
                  <a:schemeClr val="accent1"/>
                </a:solidFill>
                <a:latin typeface="+mj-lt"/>
                <a:ea typeface="PT Sans" pitchFamily="34" charset="0"/>
                <a:cs typeface="Arial"/>
              </a:defRPr>
            </a:lvl1pPr>
            <a:lvl2pPr marL="628682" indent="-285750">
              <a:buFont typeface="Arial" panose="020B0604020202020204" pitchFamily="34" charset="0"/>
              <a:buChar char="•"/>
              <a:defRPr sz="1200" b="0"/>
            </a:lvl2pPr>
            <a:lvl3pPr>
              <a:defRPr sz="1100" b="0"/>
            </a:lvl3pPr>
            <a:lvl4pPr>
              <a:defRPr sz="1050" b="0"/>
            </a:lvl4pPr>
            <a:lvl5pPr>
              <a:defRPr sz="1050" b="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p:cNvSpPr>
            <a:spLocks noGrp="1"/>
          </p:cNvSpPr>
          <p:nvPr>
            <p:ph type="body" idx="15"/>
          </p:nvPr>
        </p:nvSpPr>
        <p:spPr>
          <a:xfrm>
            <a:off x="3477968" y="2188694"/>
            <a:ext cx="2377484" cy="479822"/>
          </a:xfrm>
        </p:spPr>
        <p:txBody>
          <a:bodyPr anchor="b">
            <a:noAutofit/>
          </a:bodyPr>
          <a:lstStyle>
            <a:lvl1pPr marL="0" indent="0">
              <a:buNone/>
              <a:defRPr lang="en-US" sz="1600" b="1" kern="1200" dirty="0" smtClean="0">
                <a:solidFill>
                  <a:schemeClr val="accent2"/>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
        <p:nvSpPr>
          <p:cNvPr id="30" name="Content Placeholder 3"/>
          <p:cNvSpPr>
            <a:spLocks noGrp="1"/>
          </p:cNvSpPr>
          <p:nvPr>
            <p:ph sz="half" idx="16"/>
          </p:nvPr>
        </p:nvSpPr>
        <p:spPr>
          <a:xfrm>
            <a:off x="6198748" y="2687647"/>
            <a:ext cx="2377484" cy="1909017"/>
          </a:xfrm>
        </p:spPr>
        <p:txBody>
          <a:bodyPr>
            <a:normAutofit/>
          </a:bodyPr>
          <a:lstStyle>
            <a:lvl1pPr marL="0" indent="0" algn="l" defTabSz="457181" rtl="0" eaLnBrk="1" latinLnBrk="0" hangingPunct="1">
              <a:spcBef>
                <a:spcPct val="20000"/>
              </a:spcBef>
              <a:buFont typeface="Arial" panose="020B0604020202020204" pitchFamily="34" charset="0"/>
              <a:buNone/>
              <a:defRPr lang="en-US" sz="1200" b="0" kern="1200" dirty="0" smtClean="0">
                <a:solidFill>
                  <a:schemeClr val="accent1"/>
                </a:solidFill>
                <a:latin typeface="+mj-lt"/>
                <a:ea typeface="PT Sans" pitchFamily="34" charset="0"/>
                <a:cs typeface="Arial"/>
              </a:defRPr>
            </a:lvl1pPr>
            <a:lvl2pPr marL="628682" indent="-285750">
              <a:buFont typeface="Arial" panose="020B0604020202020204" pitchFamily="34" charset="0"/>
              <a:buChar char="•"/>
              <a:defRPr sz="1200" b="0"/>
            </a:lvl2pPr>
            <a:lvl3pPr>
              <a:defRPr sz="1100" b="0"/>
            </a:lvl3pPr>
            <a:lvl4pPr>
              <a:defRPr sz="1050" b="0"/>
            </a:lvl4pPr>
            <a:lvl5pPr>
              <a:defRPr sz="1050" b="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
          <p:cNvSpPr>
            <a:spLocks noGrp="1"/>
          </p:cNvSpPr>
          <p:nvPr>
            <p:ph type="body" idx="17"/>
          </p:nvPr>
        </p:nvSpPr>
        <p:spPr>
          <a:xfrm>
            <a:off x="6198749" y="2198856"/>
            <a:ext cx="2377484" cy="479822"/>
          </a:xfrm>
        </p:spPr>
        <p:txBody>
          <a:bodyPr anchor="b">
            <a:noAutofit/>
          </a:bodyPr>
          <a:lstStyle>
            <a:lvl1pPr marL="0" indent="0">
              <a:buNone/>
              <a:defRPr lang="en-US" sz="1600" b="1" kern="1200" dirty="0" smtClean="0">
                <a:solidFill>
                  <a:schemeClr val="accent2"/>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
        <p:nvSpPr>
          <p:cNvPr id="32" name="Title 1"/>
          <p:cNvSpPr>
            <a:spLocks noGrp="1"/>
          </p:cNvSpPr>
          <p:nvPr>
            <p:ph type="title"/>
          </p:nvPr>
        </p:nvSpPr>
        <p:spPr>
          <a:xfrm>
            <a:off x="775170" y="777646"/>
            <a:ext cx="7807569" cy="784377"/>
          </a:xfrm>
        </p:spPr>
        <p:txBody>
          <a:bodyPr bIns="0" anchor="b">
            <a:normAutofit/>
          </a:bodyPr>
          <a:lstStyle>
            <a:lvl1pPr algn="l">
              <a:defRPr sz="2800"/>
            </a:lvl1pPr>
          </a:lstStyle>
          <a:p>
            <a:r>
              <a:rPr lang="en-US" dirty="0"/>
              <a:t>Click to edit Master title style</a:t>
            </a:r>
          </a:p>
        </p:txBody>
      </p:sp>
      <p:sp>
        <p:nvSpPr>
          <p:cNvPr id="33" name="Text Placeholder 2"/>
          <p:cNvSpPr>
            <a:spLocks noGrp="1"/>
          </p:cNvSpPr>
          <p:nvPr>
            <p:ph type="body" idx="13"/>
          </p:nvPr>
        </p:nvSpPr>
        <p:spPr>
          <a:xfrm>
            <a:off x="775169" y="1578351"/>
            <a:ext cx="7807569" cy="270700"/>
          </a:xfrm>
        </p:spPr>
        <p:txBody>
          <a:bodyPr anchor="b">
            <a:normAutofit/>
          </a:bodyPr>
          <a:lstStyle>
            <a:lvl1pPr marL="0" indent="0">
              <a:buNone/>
              <a:defRPr lang="en-US" sz="2000" b="0" kern="1200" dirty="0" smtClean="0">
                <a:solidFill>
                  <a:schemeClr val="accent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grpSp>
        <p:nvGrpSpPr>
          <p:cNvPr id="16" name="Group 15"/>
          <p:cNvGrpSpPr/>
          <p:nvPr userDrawn="1"/>
        </p:nvGrpSpPr>
        <p:grpSpPr>
          <a:xfrm>
            <a:off x="7815778" y="4731992"/>
            <a:ext cx="737417" cy="315401"/>
            <a:chOff x="4067175" y="2233613"/>
            <a:chExt cx="263525" cy="112713"/>
          </a:xfrm>
        </p:grpSpPr>
        <p:sp>
          <p:nvSpPr>
            <p:cNvPr id="17"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3"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5"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pic>
        <p:nvPicPr>
          <p:cNvPr id="2" name="Picture 1"/>
          <p:cNvPicPr>
            <a:picLocks noChangeAspect="1"/>
          </p:cNvPicPr>
          <p:nvPr userDrawn="1"/>
        </p:nvPicPr>
        <p:blipFill>
          <a:blip r:embed="rId2">
            <a:alphaModFix amt="23000"/>
            <a:extLst>
              <a:ext uri="{28A0092B-C50C-407E-A947-70E740481C1C}">
                <a14:useLocalDpi xmlns:a14="http://schemas.microsoft.com/office/drawing/2010/main" val="0"/>
              </a:ext>
            </a:extLst>
          </a:blip>
          <a:stretch>
            <a:fillRect/>
          </a:stretch>
        </p:blipFill>
        <p:spPr>
          <a:xfrm>
            <a:off x="0" y="-1031447"/>
            <a:ext cx="9144000" cy="4572000"/>
          </a:xfrm>
          <a:prstGeom prst="rect">
            <a:avLst/>
          </a:prstGeom>
        </p:spPr>
      </p:pic>
    </p:spTree>
    <p:extLst>
      <p:ext uri="{BB962C8B-B14F-4D97-AF65-F5344CB8AC3E}">
        <p14:creationId xmlns:p14="http://schemas.microsoft.com/office/powerpoint/2010/main" val="268805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157163" y="-206463"/>
            <a:ext cx="9458326" cy="1205921"/>
          </a:xfrm>
          <a:prstGeom prst="rect">
            <a:avLst/>
          </a:prstGeom>
          <a:solidFill>
            <a:srgbClr val="41414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106258"/>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963508"/>
            <a:ext cx="4040188" cy="479822"/>
          </a:xfrm>
        </p:spPr>
        <p:txBody>
          <a:bodyPr anchor="b"/>
          <a:lstStyle>
            <a:lvl1pPr marL="0" indent="0">
              <a:buNone/>
              <a:defRPr sz="2400" b="1">
                <a:solidFill>
                  <a:srgbClr val="FB8426"/>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20740"/>
            <a:ext cx="4040188" cy="2173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963508"/>
            <a:ext cx="4041775" cy="479822"/>
          </a:xfrm>
        </p:spPr>
        <p:txBody>
          <a:bodyPr anchor="b"/>
          <a:lstStyle>
            <a:lvl1pPr marL="0" indent="0">
              <a:buNone/>
              <a:defRPr sz="2400" b="1">
                <a:solidFill>
                  <a:srgbClr val="FB8426"/>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420740"/>
            <a:ext cx="4041775" cy="2173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p:cNvPicPr>
            <a:picLocks noChangeAspect="1"/>
          </p:cNvPicPr>
          <p:nvPr userDrawn="1"/>
        </p:nvPicPr>
        <p:blipFill>
          <a:blip r:embed="rId2"/>
          <a:stretch>
            <a:fillRect/>
          </a:stretch>
        </p:blipFill>
        <p:spPr>
          <a:xfrm>
            <a:off x="7815778" y="232187"/>
            <a:ext cx="1073474" cy="494139"/>
          </a:xfrm>
          <a:prstGeom prst="rect">
            <a:avLst/>
          </a:prstGeom>
        </p:spPr>
      </p:pic>
      <p:grpSp>
        <p:nvGrpSpPr>
          <p:cNvPr id="22" name="Group 21"/>
          <p:cNvGrpSpPr/>
          <p:nvPr userDrawn="1"/>
        </p:nvGrpSpPr>
        <p:grpSpPr>
          <a:xfrm>
            <a:off x="7815778" y="4731992"/>
            <a:ext cx="737417" cy="315401"/>
            <a:chOff x="4067175" y="2233613"/>
            <a:chExt cx="263525" cy="112713"/>
          </a:xfrm>
        </p:grpSpPr>
        <p:sp>
          <p:nvSpPr>
            <p:cNvPr id="23"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5"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6"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7" name="Rectangle 6"/>
          <p:cNvSpPr/>
          <p:nvPr userDrawn="1"/>
        </p:nvSpPr>
        <p:spPr>
          <a:xfrm>
            <a:off x="332311" y="211831"/>
            <a:ext cx="2753574" cy="400110"/>
          </a:xfrm>
          <a:prstGeom prst="rect">
            <a:avLst/>
          </a:prstGeom>
        </p:spPr>
        <p:txBody>
          <a:bodyPr wrap="none">
            <a:spAutoFit/>
          </a:bodyPr>
          <a:lstStyle/>
          <a:p>
            <a:r>
              <a:rPr lang="en-US" sz="2000" b="1" dirty="0">
                <a:solidFill>
                  <a:srgbClr val="FB8426"/>
                </a:solidFill>
              </a:rPr>
              <a:t>2019 Annual Enrollment</a:t>
            </a:r>
          </a:p>
        </p:txBody>
      </p:sp>
    </p:spTree>
    <p:extLst>
      <p:ext uri="{BB962C8B-B14F-4D97-AF65-F5344CB8AC3E}">
        <p14:creationId xmlns:p14="http://schemas.microsoft.com/office/powerpoint/2010/main" val="241836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userDrawn="1"/>
        </p:nvSpPr>
        <p:spPr>
          <a:xfrm>
            <a:off x="-157163" y="-206463"/>
            <a:ext cx="9458326" cy="1205921"/>
          </a:xfrm>
          <a:prstGeom prst="rect">
            <a:avLst/>
          </a:prstGeom>
          <a:solidFill>
            <a:srgbClr val="41414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stretch>
            <a:fillRect/>
          </a:stretch>
        </p:blipFill>
        <p:spPr>
          <a:xfrm>
            <a:off x="7815778" y="232187"/>
            <a:ext cx="1073474" cy="494139"/>
          </a:xfrm>
          <a:prstGeom prst="rect">
            <a:avLst/>
          </a:prstGeom>
        </p:spPr>
      </p:pic>
      <p:sp>
        <p:nvSpPr>
          <p:cNvPr id="2" name="Title 1"/>
          <p:cNvSpPr>
            <a:spLocks noGrp="1"/>
          </p:cNvSpPr>
          <p:nvPr>
            <p:ph type="title"/>
          </p:nvPr>
        </p:nvSpPr>
        <p:spPr/>
        <p:txBody>
          <a:bodyPr/>
          <a:lstStyle/>
          <a:p>
            <a:r>
              <a:rPr lang="en-US" dirty="0"/>
              <a:t>Click to edit Master title style</a:t>
            </a:r>
          </a:p>
        </p:txBody>
      </p:sp>
      <p:grpSp>
        <p:nvGrpSpPr>
          <p:cNvPr id="4" name="Group 3"/>
          <p:cNvGrpSpPr/>
          <p:nvPr userDrawn="1"/>
        </p:nvGrpSpPr>
        <p:grpSpPr>
          <a:xfrm>
            <a:off x="7815778" y="4731992"/>
            <a:ext cx="737417" cy="315401"/>
            <a:chOff x="4067175" y="2233613"/>
            <a:chExt cx="263525" cy="112713"/>
          </a:xfrm>
        </p:grpSpPr>
        <p:sp>
          <p:nvSpPr>
            <p:cNvPr id="5"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3" name="Rectangle 2"/>
          <p:cNvSpPr/>
          <p:nvPr userDrawn="1"/>
        </p:nvSpPr>
        <p:spPr>
          <a:xfrm>
            <a:off x="251628" y="350502"/>
            <a:ext cx="3326232" cy="369332"/>
          </a:xfrm>
          <a:prstGeom prst="rect">
            <a:avLst/>
          </a:prstGeom>
        </p:spPr>
        <p:txBody>
          <a:bodyPr wrap="none">
            <a:spAutoFit/>
          </a:bodyPr>
          <a:lstStyle/>
          <a:p>
            <a:r>
              <a:rPr lang="en-US" b="1" dirty="0">
                <a:solidFill>
                  <a:srgbClr val="FB8426"/>
                </a:solidFill>
              </a:rPr>
              <a:t>Medicare, Social Security &amp; HSAs</a:t>
            </a:r>
          </a:p>
        </p:txBody>
      </p:sp>
    </p:spTree>
    <p:extLst>
      <p:ext uri="{BB962C8B-B14F-4D97-AF65-F5344CB8AC3E}">
        <p14:creationId xmlns:p14="http://schemas.microsoft.com/office/powerpoint/2010/main" val="108132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2536"/>
            <a:ext cx="8229600" cy="661854"/>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829309"/>
            <a:ext cx="8229600" cy="2765314"/>
          </a:xfrm>
          <a:prstGeom prst="rect">
            <a:avLst/>
          </a:prstGeom>
        </p:spPr>
        <p:txBody>
          <a:bodyPr vert="horz" lIns="91436" tIns="45718" rIns="91436" bIns="45718" rtlCol="0">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cxnSp>
        <p:nvCxnSpPr>
          <p:cNvPr id="9" name="Straight Connector 8"/>
          <p:cNvCxnSpPr/>
          <p:nvPr/>
        </p:nvCxnSpPr>
        <p:spPr>
          <a:xfrm flipH="1">
            <a:off x="4908468" y="10900934"/>
            <a:ext cx="10428287"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8527905" y="4781879"/>
            <a:ext cx="616095" cy="276999"/>
          </a:xfrm>
          <a:prstGeom prst="rect">
            <a:avLst/>
          </a:prstGeom>
          <a:noFill/>
        </p:spPr>
        <p:txBody>
          <a:bodyPr wrap="square" rtlCol="0">
            <a:spAutoFit/>
          </a:bodyPr>
          <a:lstStyle/>
          <a:p>
            <a:pPr algn="ctr"/>
            <a:fld id="{D30D8AE2-CED3-8D4B-A41B-3A67364DD55F}" type="slidenum">
              <a:rPr lang="en-US" sz="1200" baseline="0" smtClean="0">
                <a:solidFill>
                  <a:schemeClr val="bg1">
                    <a:lumMod val="50000"/>
                  </a:schemeClr>
                </a:solidFill>
              </a:rPr>
              <a:pPr algn="ctr"/>
              <a:t>‹#›</a:t>
            </a:fld>
            <a:endParaRPr lang="en-US" sz="1200" baseline="0" dirty="0">
              <a:solidFill>
                <a:schemeClr val="bg1">
                  <a:lumMod val="50000"/>
                </a:schemeClr>
              </a:solidFill>
            </a:endParaRPr>
          </a:p>
        </p:txBody>
      </p:sp>
    </p:spTree>
    <p:extLst>
      <p:ext uri="{BB962C8B-B14F-4D97-AF65-F5344CB8AC3E}">
        <p14:creationId xmlns:p14="http://schemas.microsoft.com/office/powerpoint/2010/main" val="570172483"/>
      </p:ext>
    </p:extLst>
  </p:cSld>
  <p:clrMap bg1="lt1" tx1="dk1" bg2="lt2" tx2="dk2" accent1="accent1" accent2="accent2" accent3="accent3" accent4="accent4" accent5="accent5" accent6="accent6" hlink="hlink" folHlink="folHlink"/>
  <p:sldLayoutIdLst>
    <p:sldLayoutId id="2147483697" r:id="rId1"/>
    <p:sldLayoutId id="2147483683" r:id="rId2"/>
    <p:sldLayoutId id="2147483685" r:id="rId3"/>
    <p:sldLayoutId id="2147483649" r:id="rId4"/>
    <p:sldLayoutId id="2147483650" r:id="rId5"/>
    <p:sldLayoutId id="2147483652" r:id="rId6"/>
    <p:sldLayoutId id="2147483694" r:id="rId7"/>
    <p:sldLayoutId id="2147483653" r:id="rId8"/>
    <p:sldLayoutId id="2147483654" r:id="rId9"/>
    <p:sldLayoutId id="2147483679" r:id="rId10"/>
    <p:sldLayoutId id="2147483691" r:id="rId11"/>
    <p:sldLayoutId id="2147483682" r:id="rId12"/>
    <p:sldLayoutId id="2147483700" r:id="rId13"/>
  </p:sldLayoutIdLst>
  <p:hf hdr="0" ftr="0" dt="0"/>
  <p:txStyles>
    <p:titleStyle>
      <a:lvl1pPr algn="l" defTabSz="457181" rtl="0" eaLnBrk="1" latinLnBrk="0" hangingPunct="1">
        <a:spcBef>
          <a:spcPct val="0"/>
        </a:spcBef>
        <a:buNone/>
        <a:defRPr lang="en-US" sz="3600" b="1" i="0" kern="1200" cap="none" baseline="0" dirty="0" smtClean="0">
          <a:solidFill>
            <a:srgbClr val="F05323"/>
          </a:solidFill>
          <a:latin typeface="+mj-lt"/>
          <a:ea typeface="+mn-ea"/>
          <a:cs typeface="+mn-cs"/>
        </a:defRPr>
      </a:lvl1pPr>
    </p:titleStyle>
    <p:body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irs.gov/pub/irs-pdf/p969.pdf" TargetMode="External"/><Relationship Id="rId5" Type="http://schemas.openxmlformats.org/officeDocument/2006/relationships/hyperlink" Target="http://www.aarp.org/health/medicare-insurance/info-04-2009/ask_ms_medicare_question_53.html" TargetMode="External"/><Relationship Id="rId4" Type="http://schemas.openxmlformats.org/officeDocument/2006/relationships/hyperlink" Target="http://www.ss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Benefits Meeting</a:t>
            </a:r>
          </a:p>
        </p:txBody>
      </p:sp>
      <p:sp>
        <p:nvSpPr>
          <p:cNvPr id="6" name="Text Placeholder 5"/>
          <p:cNvSpPr>
            <a:spLocks noGrp="1"/>
          </p:cNvSpPr>
          <p:nvPr>
            <p:ph type="body" sz="quarter" idx="12"/>
          </p:nvPr>
        </p:nvSpPr>
        <p:spPr/>
        <p:txBody>
          <a:bodyPr/>
          <a:lstStyle/>
          <a:p>
            <a:r>
              <a:rPr lang="en-US" dirty="0"/>
              <a:t>U.S. Employees</a:t>
            </a:r>
          </a:p>
        </p:txBody>
      </p:sp>
      <p:sp>
        <p:nvSpPr>
          <p:cNvPr id="4" name="Title 3"/>
          <p:cNvSpPr>
            <a:spLocks noGrp="1"/>
          </p:cNvSpPr>
          <p:nvPr>
            <p:ph type="title"/>
          </p:nvPr>
        </p:nvSpPr>
        <p:spPr>
          <a:xfrm>
            <a:off x="359925" y="2406218"/>
            <a:ext cx="5154675" cy="793718"/>
          </a:xfrm>
        </p:spPr>
        <p:txBody>
          <a:bodyPr/>
          <a:lstStyle/>
          <a:p>
            <a:r>
              <a:rPr lang="en-US" sz="4000" dirty="0"/>
              <a:t>2019 Medicare, Social Security &amp; HSAs</a:t>
            </a:r>
          </a:p>
        </p:txBody>
      </p:sp>
    </p:spTree>
    <p:extLst>
      <p:ext uri="{BB962C8B-B14F-4D97-AF65-F5344CB8AC3E}">
        <p14:creationId xmlns:p14="http://schemas.microsoft.com/office/powerpoint/2010/main" val="185930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21BF19-5012-40FF-953B-4A1EB66283E2}"/>
              </a:ext>
            </a:extLst>
          </p:cNvPr>
          <p:cNvSpPr>
            <a:spLocks noGrp="1"/>
          </p:cNvSpPr>
          <p:nvPr>
            <p:ph type="title"/>
          </p:nvPr>
        </p:nvSpPr>
        <p:spPr>
          <a:xfrm>
            <a:off x="457200" y="1004284"/>
            <a:ext cx="8229600" cy="563260"/>
          </a:xfrm>
        </p:spPr>
        <p:txBody>
          <a:bodyPr>
            <a:normAutofit fontScale="90000"/>
          </a:bodyPr>
          <a:lstStyle/>
          <a:p>
            <a:r>
              <a:rPr lang="en-US" dirty="0"/>
              <a:t>Medicare and Health Savings Accounts Rules</a:t>
            </a:r>
          </a:p>
        </p:txBody>
      </p:sp>
      <p:sp>
        <p:nvSpPr>
          <p:cNvPr id="4" name="Text Placeholder 2">
            <a:extLst>
              <a:ext uri="{FF2B5EF4-FFF2-40B4-BE49-F238E27FC236}">
                <a16:creationId xmlns:a16="http://schemas.microsoft.com/office/drawing/2014/main" id="{976DB57E-2AC5-4D24-982A-A37D72B5F44E}"/>
              </a:ext>
            </a:extLst>
          </p:cNvPr>
          <p:cNvSpPr txBox="1">
            <a:spLocks/>
          </p:cNvSpPr>
          <p:nvPr/>
        </p:nvSpPr>
        <p:spPr>
          <a:xfrm>
            <a:off x="40595" y="1567545"/>
            <a:ext cx="8603673" cy="3285444"/>
          </a:xfrm>
          <a:prstGeom prst="rect">
            <a:avLst/>
          </a:prstGeom>
        </p:spPr>
        <p:txBody>
          <a:bodyPr>
            <a:normAutofit fontScale="92500" lnSpcReduction="20000"/>
          </a:bodyPr>
          <a:lst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a:solidFill>
                  <a:schemeClr val="tx1"/>
                </a:solidFill>
              </a:rPr>
              <a:t>Beginning the first month you enroll in Medicare your HSA contribution limit is zero. </a:t>
            </a:r>
          </a:p>
          <a:p>
            <a:pPr lvl="2"/>
            <a:r>
              <a:rPr lang="en-US" sz="1600" dirty="0">
                <a:solidFill>
                  <a:schemeClr val="tx1"/>
                </a:solidFill>
              </a:rPr>
              <a:t>If you enroll in Medicare during the year, your HSA contribution limit is pro-rated.</a:t>
            </a:r>
          </a:p>
          <a:p>
            <a:pPr lvl="3"/>
            <a:r>
              <a:rPr lang="en-US" dirty="0"/>
              <a:t>For example:  You turned age 65 in July 2017 and enrolled in Medicare. You were enrolled in self-only cover-age and were eligible for an additional contribution of $1,000. Your contribution limit for 2017 would have been $2,200 ($4,400 × 6 ÷ 12) </a:t>
            </a:r>
            <a:endParaRPr lang="en-US" sz="4000" dirty="0">
              <a:solidFill>
                <a:schemeClr val="tx1"/>
              </a:solidFill>
            </a:endParaRPr>
          </a:p>
          <a:p>
            <a:pPr lvl="2"/>
            <a:r>
              <a:rPr lang="en-US" sz="1600" dirty="0">
                <a:solidFill>
                  <a:schemeClr val="tx1"/>
                </a:solidFill>
              </a:rPr>
              <a:t>This rule applies to periods of retroactive Medicare coverage, so if you delayed enrolling in or applying to Medicare and later your enrollment is back dated, any contributions made during the period of retroactive coverage are considered excess.</a:t>
            </a:r>
          </a:p>
          <a:p>
            <a:pPr lvl="2"/>
            <a:r>
              <a:rPr lang="en-US" sz="1600" dirty="0">
                <a:solidFill>
                  <a:schemeClr val="tx1"/>
                </a:solidFill>
              </a:rPr>
              <a:t>If you are over age 65 you need to be sure to </a:t>
            </a:r>
            <a:r>
              <a:rPr lang="en-US" sz="1600" b="1" dirty="0">
                <a:solidFill>
                  <a:schemeClr val="tx1"/>
                </a:solidFill>
              </a:rPr>
              <a:t>stop all contributions to your HSA up to 6 months before you collect Social Security</a:t>
            </a:r>
            <a:r>
              <a:rPr lang="en-US" sz="1600" dirty="0">
                <a:solidFill>
                  <a:schemeClr val="tx1"/>
                </a:solidFill>
              </a:rPr>
              <a:t>. When you apply for Social Security, Medicare Part A will be retroactive for up to 6 months (as long as you were eligible for Medicare during those 6 months). If you do not stop contributing to the HSA 6 months before you apply for Social Security, you may have a tax penalty for the excess contributions. The penalty is because you were not supposed to put money into your HSA while you had Medicare.</a:t>
            </a:r>
          </a:p>
        </p:txBody>
      </p:sp>
    </p:spTree>
    <p:extLst>
      <p:ext uri="{BB962C8B-B14F-4D97-AF65-F5344CB8AC3E}">
        <p14:creationId xmlns:p14="http://schemas.microsoft.com/office/powerpoint/2010/main" val="9712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998486"/>
            <a:ext cx="8229600" cy="564608"/>
          </a:xfrm>
        </p:spPr>
        <p:txBody>
          <a:bodyPr>
            <a:normAutofit/>
          </a:bodyPr>
          <a:lstStyle/>
          <a:p>
            <a:r>
              <a:rPr lang="en-US" dirty="0"/>
              <a:t>Receiving Medicare due to disability…</a:t>
            </a:r>
          </a:p>
        </p:txBody>
      </p:sp>
      <p:sp>
        <p:nvSpPr>
          <p:cNvPr id="7" name="Text Placeholder 3"/>
          <p:cNvSpPr>
            <a:spLocks noGrp="1"/>
          </p:cNvSpPr>
          <p:nvPr>
            <p:ph type="body" sz="quarter" idx="10"/>
          </p:nvPr>
        </p:nvSpPr>
        <p:spPr>
          <a:xfrm>
            <a:off x="13072" y="1642606"/>
            <a:ext cx="8673728" cy="3543299"/>
          </a:xfrm>
        </p:spPr>
        <p:txBody>
          <a:bodyPr>
            <a:noAutofit/>
          </a:bodyPr>
          <a:lstStyle/>
          <a:p>
            <a:pPr lvl="1"/>
            <a:r>
              <a:rPr lang="en-US" dirty="0"/>
              <a:t>You are ineligible to open a Health Savings Account, because you have Medicare</a:t>
            </a:r>
          </a:p>
          <a:p>
            <a:pPr lvl="1"/>
            <a:r>
              <a:rPr lang="en-US" dirty="0"/>
              <a:t>The only way to open an HSA is to opt out of Part A:</a:t>
            </a:r>
          </a:p>
          <a:p>
            <a:pPr lvl="2"/>
            <a:r>
              <a:rPr lang="en-US" dirty="0">
                <a:solidFill>
                  <a:schemeClr val="tx1"/>
                </a:solidFill>
              </a:rPr>
              <a:t>Repay Social Security for all the disability payments you’ve received, even if you’ve never used Medicare for medical services</a:t>
            </a:r>
          </a:p>
          <a:p>
            <a:pPr lvl="2"/>
            <a:r>
              <a:rPr lang="en-US" dirty="0">
                <a:solidFill>
                  <a:schemeClr val="tx1"/>
                </a:solidFill>
              </a:rPr>
              <a:t>Repay Medicare for any services that you have used</a:t>
            </a:r>
          </a:p>
          <a:p>
            <a:pPr lvl="1"/>
            <a:endParaRPr lang="en-US" sz="1600" dirty="0"/>
          </a:p>
          <a:p>
            <a:endParaRPr lang="en-US" sz="1600" dirty="0"/>
          </a:p>
          <a:p>
            <a:pPr lvl="1"/>
            <a:endParaRPr lang="en-US" sz="1600" dirty="0"/>
          </a:p>
          <a:p>
            <a:endParaRPr lang="en-US" sz="1600" dirty="0"/>
          </a:p>
          <a:p>
            <a:endParaRPr lang="en-US" sz="1600" dirty="0"/>
          </a:p>
        </p:txBody>
      </p:sp>
    </p:spTree>
    <p:extLst>
      <p:ext uri="{BB962C8B-B14F-4D97-AF65-F5344CB8AC3E}">
        <p14:creationId xmlns:p14="http://schemas.microsoft.com/office/powerpoint/2010/main" val="7781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998486"/>
            <a:ext cx="8229600" cy="617159"/>
          </a:xfrm>
        </p:spPr>
        <p:txBody>
          <a:bodyPr>
            <a:normAutofit/>
          </a:bodyPr>
          <a:lstStyle/>
          <a:p>
            <a:r>
              <a:rPr lang="en-US" dirty="0"/>
              <a:t>Spouse is enrolled in Medicare</a:t>
            </a:r>
          </a:p>
        </p:txBody>
      </p:sp>
      <p:sp>
        <p:nvSpPr>
          <p:cNvPr id="7" name="Text Placeholder 3"/>
          <p:cNvSpPr>
            <a:spLocks noGrp="1"/>
          </p:cNvSpPr>
          <p:nvPr>
            <p:ph type="body" sz="quarter" idx="10"/>
          </p:nvPr>
        </p:nvSpPr>
        <p:spPr>
          <a:xfrm>
            <a:off x="87192" y="1680370"/>
            <a:ext cx="8673728" cy="3543299"/>
          </a:xfrm>
        </p:spPr>
        <p:txBody>
          <a:bodyPr>
            <a:noAutofit/>
          </a:bodyPr>
          <a:lstStyle/>
          <a:p>
            <a:pPr lvl="1"/>
            <a:r>
              <a:rPr lang="en-US" dirty="0"/>
              <a:t>As the employee, you are the HSA accountholder, therefore you are eligible to open and contribute to a Health Savings Account regardless if your spouse is enrolled in</a:t>
            </a:r>
            <a:r>
              <a:rPr lang="en-US" sz="1400" dirty="0"/>
              <a:t> </a:t>
            </a:r>
            <a:r>
              <a:rPr lang="en-US" dirty="0"/>
              <a:t>Medicare</a:t>
            </a:r>
            <a:endParaRPr lang="en-US" sz="1400" dirty="0"/>
          </a:p>
          <a:p>
            <a:pPr lvl="1"/>
            <a:r>
              <a:rPr lang="en-US" dirty="0"/>
              <a:t>If your spouse is covered under Medicare and you are on the plan as an employee only, you can only contribute up to the single maximum contribution for 2019 of $3,500 each year (combined employee and employer contribution). An additional $1,000 catch-up contribution can be made if you are aged 55 or older. However, if your spouse is covered under the BMC plan AND by Medicare you can contribute up to the</a:t>
            </a:r>
            <a:r>
              <a:rPr lang="en-US" sz="1400" dirty="0"/>
              <a:t> </a:t>
            </a:r>
            <a:r>
              <a:rPr lang="en-US" dirty="0"/>
              <a:t>family maximum of $7,000 for 2019</a:t>
            </a:r>
            <a:endParaRPr lang="en-US" sz="2000" dirty="0"/>
          </a:p>
          <a:p>
            <a:pPr lvl="1"/>
            <a:endParaRPr lang="en-US" sz="1600" dirty="0"/>
          </a:p>
          <a:p>
            <a:endParaRPr lang="en-US" sz="1600" dirty="0"/>
          </a:p>
          <a:p>
            <a:endParaRPr lang="en-US" sz="1600" dirty="0"/>
          </a:p>
        </p:txBody>
      </p:sp>
    </p:spTree>
    <p:extLst>
      <p:ext uri="{BB962C8B-B14F-4D97-AF65-F5344CB8AC3E}">
        <p14:creationId xmlns:p14="http://schemas.microsoft.com/office/powerpoint/2010/main" val="70904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987974"/>
            <a:ext cx="8229600" cy="648690"/>
          </a:xfrm>
        </p:spPr>
        <p:txBody>
          <a:bodyPr>
            <a:normAutofit/>
          </a:bodyPr>
          <a:lstStyle/>
          <a:p>
            <a:r>
              <a:rPr lang="en-US" dirty="0"/>
              <a:t>Not Medicare Eligible yet, but close!</a:t>
            </a:r>
          </a:p>
        </p:txBody>
      </p:sp>
      <p:sp>
        <p:nvSpPr>
          <p:cNvPr id="10" name="Text Placeholder 3"/>
          <p:cNvSpPr>
            <a:spLocks noGrp="1"/>
          </p:cNvSpPr>
          <p:nvPr>
            <p:ph type="body" sz="quarter" idx="10"/>
          </p:nvPr>
        </p:nvSpPr>
        <p:spPr>
          <a:xfrm>
            <a:off x="107540" y="1560365"/>
            <a:ext cx="8673728" cy="3543299"/>
          </a:xfrm>
        </p:spPr>
        <p:txBody>
          <a:bodyPr>
            <a:noAutofit/>
          </a:bodyPr>
          <a:lstStyle/>
          <a:p>
            <a:pPr lvl="1"/>
            <a:r>
              <a:rPr lang="en-US" sz="1500" dirty="0"/>
              <a:t>You can open and contribute up to the maximum + $1,000 catch-up contribution to a Health Savings Account</a:t>
            </a:r>
          </a:p>
          <a:p>
            <a:pPr lvl="1"/>
            <a:r>
              <a:rPr lang="en-US" sz="1500" dirty="0"/>
              <a:t>The month you enroll in Medicare (typically the month of your 65</a:t>
            </a:r>
            <a:r>
              <a:rPr lang="en-US" sz="1500" baseline="30000" dirty="0"/>
              <a:t>th</a:t>
            </a:r>
            <a:r>
              <a:rPr lang="en-US" sz="1500" dirty="0"/>
              <a:t> birthday) you must stop contributing to your HSA</a:t>
            </a:r>
          </a:p>
          <a:p>
            <a:pPr lvl="2"/>
            <a:r>
              <a:rPr lang="en-US" sz="1400" dirty="0">
                <a:solidFill>
                  <a:schemeClr val="tx1"/>
                </a:solidFill>
              </a:rPr>
              <a:t>Since changes to your HSA are effective the 1</a:t>
            </a:r>
            <a:r>
              <a:rPr lang="en-US" sz="1400" baseline="30000" dirty="0">
                <a:solidFill>
                  <a:schemeClr val="tx1"/>
                </a:solidFill>
              </a:rPr>
              <a:t>st</a:t>
            </a:r>
            <a:r>
              <a:rPr lang="en-US" sz="1400" dirty="0">
                <a:solidFill>
                  <a:schemeClr val="tx1"/>
                </a:solidFill>
              </a:rPr>
              <a:t> of the following month, you will need make changes to stop your contributions the month prior to your 65</a:t>
            </a:r>
            <a:r>
              <a:rPr lang="en-US" sz="1400" baseline="30000" dirty="0">
                <a:solidFill>
                  <a:schemeClr val="tx1"/>
                </a:solidFill>
              </a:rPr>
              <a:t>th</a:t>
            </a:r>
            <a:r>
              <a:rPr lang="en-US" sz="1400" dirty="0">
                <a:solidFill>
                  <a:schemeClr val="tx1"/>
                </a:solidFill>
              </a:rPr>
              <a:t> birthday </a:t>
            </a:r>
          </a:p>
          <a:p>
            <a:pPr lvl="2"/>
            <a:r>
              <a:rPr lang="en-US" sz="1400" dirty="0">
                <a:solidFill>
                  <a:schemeClr val="tx1"/>
                </a:solidFill>
              </a:rPr>
              <a:t>If you plan delay your application for Social Security benefits past age 65, remember that Medicare coverage will be retroactive up to 6 months prior to the date you become entitled to Social Security.  This means you need to stop your HSA contributions up to 7 months prior to receiving your SS benefits.</a:t>
            </a:r>
            <a:endParaRPr lang="en-US" sz="1300" dirty="0">
              <a:solidFill>
                <a:schemeClr val="tx1"/>
              </a:solidFill>
            </a:endParaRPr>
          </a:p>
          <a:p>
            <a:pPr lvl="1"/>
            <a:r>
              <a:rPr lang="en-US" sz="1500" dirty="0"/>
              <a:t>Whether you should delay enrollment in Medicare so you can continue contributing to your HSA depends on your circumstances. If you wish to decline Medicare, you can do so and enroll later when you lose your current employer coverage – this is considered a Qualifying Event</a:t>
            </a:r>
          </a:p>
          <a:p>
            <a:pPr lvl="1"/>
            <a:r>
              <a:rPr lang="en-US" sz="1500" dirty="0"/>
              <a:t>At time of retirement you would need to call your local Social Security office</a:t>
            </a:r>
          </a:p>
        </p:txBody>
      </p:sp>
    </p:spTree>
    <p:extLst>
      <p:ext uri="{BB962C8B-B14F-4D97-AF65-F5344CB8AC3E}">
        <p14:creationId xmlns:p14="http://schemas.microsoft.com/office/powerpoint/2010/main" val="44283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1008997"/>
            <a:ext cx="8229600" cy="606649"/>
          </a:xfrm>
        </p:spPr>
        <p:txBody>
          <a:bodyPr/>
          <a:lstStyle/>
          <a:p>
            <a:r>
              <a:rPr lang="en-US" dirty="0"/>
              <a:t>Important Contact Information</a:t>
            </a:r>
          </a:p>
        </p:txBody>
      </p:sp>
      <p:sp>
        <p:nvSpPr>
          <p:cNvPr id="9" name="Text Placeholder 3"/>
          <p:cNvSpPr>
            <a:spLocks noGrp="1"/>
          </p:cNvSpPr>
          <p:nvPr>
            <p:ph type="body" sz="quarter" idx="10"/>
          </p:nvPr>
        </p:nvSpPr>
        <p:spPr>
          <a:xfrm>
            <a:off x="457200" y="1615647"/>
            <a:ext cx="8229600" cy="3237342"/>
          </a:xfrm>
        </p:spPr>
        <p:txBody>
          <a:bodyPr>
            <a:normAutofit fontScale="77500" lnSpcReduction="20000"/>
          </a:bodyPr>
          <a:lstStyle/>
          <a:p>
            <a:r>
              <a:rPr lang="en-US" sz="2100" dirty="0"/>
              <a:t>Center for Medicare Services (CMS)</a:t>
            </a:r>
          </a:p>
          <a:p>
            <a:pPr lvl="1"/>
            <a:r>
              <a:rPr lang="en-US" sz="1800" dirty="0"/>
              <a:t>www.cms.gov</a:t>
            </a:r>
          </a:p>
          <a:p>
            <a:r>
              <a:rPr lang="en-US" sz="2100" dirty="0"/>
              <a:t>Medicare</a:t>
            </a:r>
          </a:p>
          <a:p>
            <a:pPr lvl="1"/>
            <a:r>
              <a:rPr lang="en-US" sz="1800" dirty="0"/>
              <a:t>1-800-633-4227</a:t>
            </a:r>
          </a:p>
          <a:p>
            <a:pPr lvl="1"/>
            <a:r>
              <a:rPr lang="en-US" sz="1800" dirty="0">
                <a:hlinkClick r:id="rId3"/>
              </a:rPr>
              <a:t>www.medicare.gov</a:t>
            </a:r>
            <a:endParaRPr lang="en-US" sz="1800" dirty="0"/>
          </a:p>
          <a:p>
            <a:r>
              <a:rPr lang="en-US" sz="2100" dirty="0"/>
              <a:t>Social Security Administration</a:t>
            </a:r>
          </a:p>
          <a:p>
            <a:pPr lvl="1"/>
            <a:r>
              <a:rPr lang="en-US" sz="1800" dirty="0"/>
              <a:t>1-800-772-1213</a:t>
            </a:r>
          </a:p>
          <a:p>
            <a:pPr lvl="1"/>
            <a:r>
              <a:rPr lang="en-US" sz="1800" dirty="0">
                <a:hlinkClick r:id="rId4"/>
              </a:rPr>
              <a:t>www.ssa.gov</a:t>
            </a:r>
            <a:endParaRPr lang="en-US" sz="1800" dirty="0"/>
          </a:p>
          <a:p>
            <a:r>
              <a:rPr lang="en-US" sz="2100" dirty="0"/>
              <a:t>AARP FAQ</a:t>
            </a:r>
          </a:p>
          <a:p>
            <a:pPr lvl="1"/>
            <a:r>
              <a:rPr lang="en-US" sz="1800" dirty="0">
                <a:hlinkClick r:id="rId5"/>
              </a:rPr>
              <a:t>http://www.aarp.org/health/medicare-insurance/info-04-2009/ask_ms_medicare_question_53.html</a:t>
            </a:r>
            <a:endParaRPr lang="en-US" sz="1800" dirty="0"/>
          </a:p>
          <a:p>
            <a:r>
              <a:rPr lang="en-US" sz="2100" dirty="0"/>
              <a:t>IRS Pub 969 – HSAs &amp; Other Tax-Favored Health Plans</a:t>
            </a:r>
            <a:endParaRPr lang="en-US" sz="1800" dirty="0"/>
          </a:p>
          <a:p>
            <a:pPr lvl="1"/>
            <a:r>
              <a:rPr lang="en-US" sz="1800" dirty="0">
                <a:hlinkClick r:id="rId6"/>
              </a:rPr>
              <a:t>https://www.irs.gov/pub/irs-pdf/p969.pdf</a:t>
            </a:r>
            <a:endParaRPr lang="en-US" sz="1800" dirty="0"/>
          </a:p>
          <a:p>
            <a:endParaRPr lang="en-US" sz="1400" b="0" dirty="0">
              <a:solidFill>
                <a:srgbClr val="F9531E"/>
              </a:solidFill>
            </a:endParaRPr>
          </a:p>
          <a:p>
            <a:r>
              <a:rPr lang="en-US" sz="1400" b="0" dirty="0">
                <a:solidFill>
                  <a:srgbClr val="F9531E"/>
                </a:solidFill>
              </a:rPr>
              <a:t>Disclaimer: </a:t>
            </a:r>
            <a:r>
              <a:rPr lang="en-US" sz="1200" b="0" dirty="0">
                <a:solidFill>
                  <a:srgbClr val="F9531E"/>
                </a:solidFill>
              </a:rPr>
              <a:t>This presentation is for informational purposes only. Please consult your financial or tax advisor if you have any questions. You may also contact the Social Security Administration or Center for Medicare Services</a:t>
            </a:r>
            <a:endParaRPr lang="en-US" sz="1400" b="0" dirty="0">
              <a:solidFill>
                <a:srgbClr val="F9531E"/>
              </a:solidFill>
            </a:endParaRPr>
          </a:p>
          <a:p>
            <a:pPr lvl="1"/>
            <a:endParaRPr lang="en-US" sz="1800" dirty="0"/>
          </a:p>
          <a:p>
            <a:endParaRPr lang="en-US" sz="2000" dirty="0"/>
          </a:p>
          <a:p>
            <a:pPr lvl="1"/>
            <a:endParaRPr lang="en-US" sz="1800" dirty="0"/>
          </a:p>
          <a:p>
            <a:endParaRPr lang="en-US" sz="2000" dirty="0"/>
          </a:p>
          <a:p>
            <a:endParaRPr lang="en-US" sz="2000" dirty="0"/>
          </a:p>
        </p:txBody>
      </p:sp>
    </p:spTree>
    <p:extLst>
      <p:ext uri="{BB962C8B-B14F-4D97-AF65-F5344CB8AC3E}">
        <p14:creationId xmlns:p14="http://schemas.microsoft.com/office/powerpoint/2010/main" val="337372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4994928" y="1103360"/>
            <a:ext cx="3632898" cy="1018955"/>
          </a:xfrm>
          <a:prstGeom prst="rect">
            <a:avLst/>
          </a:prstGeom>
        </p:spPr>
        <p:txBody>
          <a:bodyPr/>
          <a:lst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solidFill>
                  <a:srgbClr val="FB8426"/>
                </a:solidFill>
              </a:rPr>
              <a:t>2019 Annual Enrollment</a:t>
            </a:r>
          </a:p>
          <a:p>
            <a:r>
              <a:rPr lang="en-US" sz="5400" baseline="32000" dirty="0">
                <a:solidFill>
                  <a:schemeClr val="bg1"/>
                </a:solidFill>
              </a:rPr>
              <a:t>Oct. 29 – Nov. 9</a:t>
            </a:r>
          </a:p>
        </p:txBody>
      </p:sp>
      <p:pic>
        <p:nvPicPr>
          <p:cNvPr id="4" name="Picture 3"/>
          <p:cNvPicPr>
            <a:picLocks noChangeAspect="1"/>
          </p:cNvPicPr>
          <p:nvPr/>
        </p:nvPicPr>
        <p:blipFill>
          <a:blip r:embed="rId3"/>
          <a:stretch>
            <a:fillRect/>
          </a:stretch>
        </p:blipFill>
        <p:spPr>
          <a:xfrm>
            <a:off x="6405864" y="3969135"/>
            <a:ext cx="1681026" cy="773806"/>
          </a:xfrm>
          <a:prstGeom prst="rect">
            <a:avLst/>
          </a:prstGeom>
        </p:spPr>
      </p:pic>
    </p:spTree>
    <p:extLst>
      <p:ext uri="{BB962C8B-B14F-4D97-AF65-F5344CB8AC3E}">
        <p14:creationId xmlns:p14="http://schemas.microsoft.com/office/powerpoint/2010/main" val="32688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1013790"/>
            <a:ext cx="8229600" cy="696215"/>
          </a:xfrm>
        </p:spPr>
        <p:txBody>
          <a:bodyPr/>
          <a:lstStyle/>
          <a:p>
            <a:r>
              <a:rPr lang="en-US" dirty="0"/>
              <a:t>Today’s Discussion</a:t>
            </a:r>
          </a:p>
        </p:txBody>
      </p:sp>
      <p:sp>
        <p:nvSpPr>
          <p:cNvPr id="4" name="Text Placeholder 3"/>
          <p:cNvSpPr txBox="1">
            <a:spLocks/>
          </p:cNvSpPr>
          <p:nvPr/>
        </p:nvSpPr>
        <p:spPr>
          <a:xfrm>
            <a:off x="457200" y="1750682"/>
            <a:ext cx="8229600" cy="2964077"/>
          </a:xfrm>
          <a:prstGeom prst="rect">
            <a:avLst/>
          </a:prstGeom>
        </p:spPr>
        <p:txBody>
          <a:bodyPr>
            <a:normAutofit fontScale="92500" lnSpcReduction="20000"/>
          </a:bodyPr>
          <a:lst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Medicare Basics</a:t>
            </a:r>
          </a:p>
          <a:p>
            <a:pPr lvl="1"/>
            <a:r>
              <a:rPr lang="en-US" sz="1800" dirty="0"/>
              <a:t>What is Medicare?</a:t>
            </a:r>
          </a:p>
          <a:p>
            <a:pPr lvl="1"/>
            <a:r>
              <a:rPr lang="en-US" sz="1800" dirty="0"/>
              <a:t>Medicare Parts A &amp; B</a:t>
            </a:r>
          </a:p>
          <a:p>
            <a:r>
              <a:rPr lang="en-US" sz="2000" dirty="0"/>
              <a:t>Medicare Eligibility</a:t>
            </a:r>
          </a:p>
          <a:p>
            <a:r>
              <a:rPr lang="en-US" sz="2000" dirty="0"/>
              <a:t>Medicare &amp; Health Savings Account (HSA) Rules</a:t>
            </a:r>
          </a:p>
          <a:p>
            <a:pPr lvl="1"/>
            <a:r>
              <a:rPr lang="en-US" sz="1800" dirty="0">
                <a:solidFill>
                  <a:schemeClr val="tx1"/>
                </a:solidFill>
              </a:rPr>
              <a:t>Currently enrolled in Medicare and/or receiving Social Security benefits</a:t>
            </a:r>
          </a:p>
          <a:p>
            <a:pPr lvl="1"/>
            <a:r>
              <a:rPr lang="en-US" sz="1800" dirty="0">
                <a:solidFill>
                  <a:schemeClr val="tx1"/>
                </a:solidFill>
              </a:rPr>
              <a:t>Spouse is enrolled in Medicare</a:t>
            </a:r>
          </a:p>
          <a:p>
            <a:pPr lvl="1"/>
            <a:r>
              <a:rPr lang="en-US" sz="1800" dirty="0"/>
              <a:t>Receiving Medicare due to a disability</a:t>
            </a:r>
          </a:p>
          <a:p>
            <a:pPr lvl="1"/>
            <a:r>
              <a:rPr lang="en-US" sz="1800" dirty="0"/>
              <a:t>Not yet Medicare eligible</a:t>
            </a:r>
          </a:p>
          <a:p>
            <a:r>
              <a:rPr lang="en-US" sz="2200" dirty="0"/>
              <a:t>Important Contact Information</a:t>
            </a:r>
          </a:p>
          <a:p>
            <a:pPr lvl="1"/>
            <a:endParaRPr lang="en-US" sz="1800" dirty="0"/>
          </a:p>
          <a:p>
            <a:endParaRPr lang="en-US" sz="2000" dirty="0"/>
          </a:p>
          <a:p>
            <a:pPr lvl="1"/>
            <a:endParaRPr lang="en-US" sz="1800" dirty="0"/>
          </a:p>
          <a:p>
            <a:endParaRPr lang="en-US" sz="2000" dirty="0"/>
          </a:p>
          <a:p>
            <a:endParaRPr lang="en-US" sz="2000" dirty="0"/>
          </a:p>
        </p:txBody>
      </p:sp>
    </p:spTree>
    <p:extLst>
      <p:ext uri="{BB962C8B-B14F-4D97-AF65-F5344CB8AC3E}">
        <p14:creationId xmlns:p14="http://schemas.microsoft.com/office/powerpoint/2010/main" val="203041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1003853"/>
            <a:ext cx="8229600" cy="616702"/>
          </a:xfrm>
        </p:spPr>
        <p:txBody>
          <a:bodyPr>
            <a:normAutofit fontScale="90000"/>
          </a:bodyPr>
          <a:lstStyle/>
          <a:p>
            <a:r>
              <a:rPr lang="en-US" dirty="0"/>
              <a:t>What is Medicare?</a:t>
            </a:r>
          </a:p>
        </p:txBody>
      </p:sp>
      <p:sp>
        <p:nvSpPr>
          <p:cNvPr id="4" name="Text Placeholder 3"/>
          <p:cNvSpPr txBox="1">
            <a:spLocks/>
          </p:cNvSpPr>
          <p:nvPr/>
        </p:nvSpPr>
        <p:spPr>
          <a:xfrm>
            <a:off x="489099" y="1620555"/>
            <a:ext cx="8229600" cy="3420553"/>
          </a:xfrm>
          <a:prstGeom prst="rect">
            <a:avLst/>
          </a:prstGeom>
        </p:spPr>
        <p:txBody>
          <a:bodyPr>
            <a:normAutofit fontScale="92500" lnSpcReduction="10000"/>
          </a:bodyPr>
          <a:lst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Health insurance for the following:</a:t>
            </a:r>
          </a:p>
          <a:p>
            <a:pPr lvl="1"/>
            <a:r>
              <a:rPr lang="en-US" sz="1800" dirty="0"/>
              <a:t>People 65 or older</a:t>
            </a:r>
            <a:endParaRPr lang="en-US" sz="1200" dirty="0"/>
          </a:p>
          <a:p>
            <a:pPr lvl="1"/>
            <a:r>
              <a:rPr lang="en-US" sz="1800" dirty="0"/>
              <a:t>People under 65 with certain disabilities</a:t>
            </a:r>
            <a:endParaRPr lang="en-US" sz="1200" dirty="0"/>
          </a:p>
          <a:p>
            <a:pPr lvl="1"/>
            <a:r>
              <a:rPr lang="en-US" sz="1800" dirty="0"/>
              <a:t>People of any age with End-Stage Renal Disease (ESRD) (permanent kidney failure requiring dialysis or a kidney transplant)</a:t>
            </a:r>
            <a:endParaRPr lang="en-US" sz="1200" dirty="0"/>
          </a:p>
          <a:p>
            <a:r>
              <a:rPr lang="en-US" sz="1800" dirty="0"/>
              <a:t>The different parts of Medicare help cover specific services</a:t>
            </a:r>
          </a:p>
          <a:p>
            <a:pPr lvl="1"/>
            <a:r>
              <a:rPr lang="en-US" sz="1800" b="1" dirty="0">
                <a:solidFill>
                  <a:srgbClr val="FE5000"/>
                </a:solidFill>
              </a:rPr>
              <a:t>Part A </a:t>
            </a:r>
            <a:r>
              <a:rPr lang="en-US" sz="1800" dirty="0"/>
              <a:t>– Hospital insurance</a:t>
            </a:r>
          </a:p>
          <a:p>
            <a:pPr lvl="1"/>
            <a:r>
              <a:rPr lang="en-US" sz="1800" b="1" dirty="0">
                <a:solidFill>
                  <a:srgbClr val="FE5000"/>
                </a:solidFill>
              </a:rPr>
              <a:t>Part B </a:t>
            </a:r>
            <a:r>
              <a:rPr lang="en-US" sz="1800" dirty="0"/>
              <a:t>– Medical insurance</a:t>
            </a:r>
          </a:p>
          <a:p>
            <a:pPr lvl="1"/>
            <a:r>
              <a:rPr lang="en-US" sz="1800" b="1" dirty="0">
                <a:solidFill>
                  <a:srgbClr val="FE5000"/>
                </a:solidFill>
              </a:rPr>
              <a:t>Part C </a:t>
            </a:r>
            <a:r>
              <a:rPr lang="en-US" sz="1800" dirty="0"/>
              <a:t>– Medical Medicare Advantage Plans (like an HMO or PPO) – plans run by Medicare-approved private insurance companies. These plans include Part A, Part B, and usually other coverage Part D</a:t>
            </a:r>
          </a:p>
          <a:p>
            <a:pPr lvl="1"/>
            <a:r>
              <a:rPr lang="en-US" sz="1800" b="1" dirty="0">
                <a:solidFill>
                  <a:srgbClr val="FE5000"/>
                </a:solidFill>
              </a:rPr>
              <a:t>Part D </a:t>
            </a:r>
            <a:r>
              <a:rPr lang="en-US" sz="1800" dirty="0"/>
              <a:t>– Prescription Drug coverage</a:t>
            </a:r>
          </a:p>
          <a:p>
            <a:r>
              <a:rPr lang="en-US" sz="600" dirty="0"/>
              <a:t> </a:t>
            </a:r>
            <a:endParaRPr lang="en-US" sz="3600" dirty="0"/>
          </a:p>
          <a:p>
            <a:pPr lvl="1"/>
            <a:endParaRPr lang="en-US" sz="1600" dirty="0"/>
          </a:p>
          <a:p>
            <a:endParaRPr lang="en-US" sz="1800" dirty="0"/>
          </a:p>
          <a:p>
            <a:pPr lvl="1"/>
            <a:endParaRPr lang="en-US" sz="1600" dirty="0"/>
          </a:p>
          <a:p>
            <a:endParaRPr lang="en-US" sz="1800" dirty="0"/>
          </a:p>
          <a:p>
            <a:endParaRPr lang="en-US" sz="1800" dirty="0"/>
          </a:p>
        </p:txBody>
      </p:sp>
    </p:spTree>
    <p:extLst>
      <p:ext uri="{BB962C8B-B14F-4D97-AF65-F5344CB8AC3E}">
        <p14:creationId xmlns:p14="http://schemas.microsoft.com/office/powerpoint/2010/main" val="317405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199" y="1028610"/>
            <a:ext cx="8229600" cy="626641"/>
          </a:xfrm>
        </p:spPr>
        <p:txBody>
          <a:bodyPr>
            <a:normAutofit fontScale="90000"/>
          </a:bodyPr>
          <a:lstStyle/>
          <a:p>
            <a:r>
              <a:rPr lang="en-US" dirty="0"/>
              <a:t>Medicare Parts A &amp; B</a:t>
            </a:r>
          </a:p>
        </p:txBody>
      </p:sp>
      <p:sp>
        <p:nvSpPr>
          <p:cNvPr id="4" name="Text Placeholder 3"/>
          <p:cNvSpPr txBox="1">
            <a:spLocks/>
          </p:cNvSpPr>
          <p:nvPr/>
        </p:nvSpPr>
        <p:spPr>
          <a:xfrm>
            <a:off x="478465" y="1540565"/>
            <a:ext cx="8521548" cy="3423424"/>
          </a:xfrm>
          <a:prstGeom prst="rect">
            <a:avLst/>
          </a:prstGeom>
        </p:spPr>
        <p:txBody>
          <a:bodyPr>
            <a:normAutofit fontScale="92500" lnSpcReduction="20000"/>
          </a:bodyPr>
          <a:lst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Part A:</a:t>
            </a:r>
          </a:p>
          <a:p>
            <a:pPr lvl="1"/>
            <a:r>
              <a:rPr lang="en-US" sz="1500" dirty="0">
                <a:solidFill>
                  <a:srgbClr val="F53918"/>
                </a:solidFill>
              </a:rPr>
              <a:t>How much does it cost?</a:t>
            </a:r>
          </a:p>
          <a:p>
            <a:pPr lvl="2"/>
            <a:r>
              <a:rPr lang="en-US" sz="1500" dirty="0">
                <a:solidFill>
                  <a:schemeClr val="tx1"/>
                </a:solidFill>
              </a:rPr>
              <a:t>Most people don’t pay a Part A premium, because they paid Medicare taxes while employed</a:t>
            </a:r>
          </a:p>
          <a:p>
            <a:pPr lvl="1"/>
            <a:r>
              <a:rPr lang="en-US" sz="1500" dirty="0">
                <a:solidFill>
                  <a:srgbClr val="F53918"/>
                </a:solidFill>
              </a:rPr>
              <a:t>How do I Get Part A?</a:t>
            </a:r>
          </a:p>
          <a:p>
            <a:pPr lvl="2"/>
            <a:r>
              <a:rPr lang="en-US" sz="1500" dirty="0">
                <a:solidFill>
                  <a:schemeClr val="tx1"/>
                </a:solidFill>
              </a:rPr>
              <a:t>Most people automatically get Part A, upon reaching age of retirement or age 65, whichever is later</a:t>
            </a:r>
          </a:p>
          <a:p>
            <a:pPr lvl="2"/>
            <a:r>
              <a:rPr lang="en-US" sz="1500" dirty="0">
                <a:solidFill>
                  <a:schemeClr val="tx1"/>
                </a:solidFill>
              </a:rPr>
              <a:t>If you collect Social Security you automatically receive Part A</a:t>
            </a:r>
          </a:p>
          <a:p>
            <a:r>
              <a:rPr lang="en-US" sz="1600" dirty="0"/>
              <a:t>Part B:</a:t>
            </a:r>
          </a:p>
          <a:p>
            <a:pPr lvl="1"/>
            <a:r>
              <a:rPr lang="en-US" sz="1500" dirty="0">
                <a:solidFill>
                  <a:srgbClr val="F53918"/>
                </a:solidFill>
              </a:rPr>
              <a:t>How much does it cost?</a:t>
            </a:r>
          </a:p>
          <a:p>
            <a:pPr lvl="2"/>
            <a:r>
              <a:rPr lang="en-US" sz="1500" dirty="0">
                <a:solidFill>
                  <a:schemeClr val="tx1"/>
                </a:solidFill>
              </a:rPr>
              <a:t>If you have Part B, you pay a Part B premium each month, this amount is deducted from your monthly Social Security benefits. Most people will pay the standard premium amount. The standard premium is $135.50 per month for 2019. If your income is above a certain amount, the premium may be more.</a:t>
            </a:r>
          </a:p>
          <a:p>
            <a:pPr lvl="1"/>
            <a:r>
              <a:rPr lang="en-US" sz="1500" dirty="0">
                <a:solidFill>
                  <a:srgbClr val="F53918"/>
                </a:solidFill>
              </a:rPr>
              <a:t>How Do I Get Part B?</a:t>
            </a:r>
          </a:p>
          <a:p>
            <a:pPr lvl="2"/>
            <a:r>
              <a:rPr lang="en-US" sz="1500" dirty="0">
                <a:solidFill>
                  <a:schemeClr val="tx1"/>
                </a:solidFill>
              </a:rPr>
              <a:t>If you collect Social Security you automatically receive Part B</a:t>
            </a:r>
          </a:p>
          <a:p>
            <a:pPr lvl="2"/>
            <a:r>
              <a:rPr lang="en-US" sz="1500" dirty="0">
                <a:solidFill>
                  <a:schemeClr val="tx1"/>
                </a:solidFill>
              </a:rPr>
              <a:t>If you do NOT want Part B, you must dis-enroll – instructions on your Medicare card</a:t>
            </a:r>
          </a:p>
          <a:p>
            <a:pPr lvl="1"/>
            <a:r>
              <a:rPr lang="en-US" sz="100" dirty="0"/>
              <a:t> </a:t>
            </a:r>
            <a:endParaRPr lang="en-US" sz="2400" dirty="0"/>
          </a:p>
          <a:p>
            <a:pPr lvl="1"/>
            <a:endParaRPr lang="en-US" sz="1200" dirty="0"/>
          </a:p>
          <a:p>
            <a:endParaRPr lang="en-US" sz="1400" dirty="0"/>
          </a:p>
          <a:p>
            <a:pPr lvl="1"/>
            <a:endParaRPr lang="en-US" sz="1200" dirty="0"/>
          </a:p>
          <a:p>
            <a:endParaRPr lang="en-US" sz="1400" dirty="0"/>
          </a:p>
          <a:p>
            <a:endParaRPr lang="en-US" sz="1400" dirty="0"/>
          </a:p>
        </p:txBody>
      </p:sp>
    </p:spTree>
    <p:extLst>
      <p:ext uri="{BB962C8B-B14F-4D97-AF65-F5344CB8AC3E}">
        <p14:creationId xmlns:p14="http://schemas.microsoft.com/office/powerpoint/2010/main" val="40439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1011109"/>
            <a:ext cx="8229600" cy="586465"/>
          </a:xfrm>
        </p:spPr>
        <p:txBody>
          <a:bodyPr>
            <a:normAutofit fontScale="90000"/>
          </a:bodyPr>
          <a:lstStyle/>
          <a:p>
            <a:r>
              <a:rPr lang="en-US" dirty="0"/>
              <a:t>Eligibility</a:t>
            </a:r>
          </a:p>
        </p:txBody>
      </p:sp>
      <p:sp>
        <p:nvSpPr>
          <p:cNvPr id="4" name="Text Placeholder 3"/>
          <p:cNvSpPr txBox="1">
            <a:spLocks/>
          </p:cNvSpPr>
          <p:nvPr/>
        </p:nvSpPr>
        <p:spPr>
          <a:xfrm>
            <a:off x="471331" y="1498682"/>
            <a:ext cx="8477795" cy="3543299"/>
          </a:xfrm>
          <a:prstGeom prst="rect">
            <a:avLst/>
          </a:prstGeom>
        </p:spPr>
        <p:txBody>
          <a:bodyPr>
            <a:noAutofit/>
          </a:bodyPr>
          <a:lst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When can you sign up for Part A and Part B?</a:t>
            </a:r>
          </a:p>
          <a:p>
            <a:pPr lvl="1"/>
            <a:r>
              <a:rPr lang="en-US" sz="1400" dirty="0"/>
              <a:t>When you are first eligible – You have a 7-month period that begins 3 months before you turn 65, includes the month you turn 65, and ends 3 months after you turn 65</a:t>
            </a:r>
          </a:p>
          <a:p>
            <a:pPr lvl="1"/>
            <a:r>
              <a:rPr lang="en-US" sz="1400" dirty="0"/>
              <a:t>Between January 1 – March 31 each year – If you didn’t sign up when first eligible, you can sign up during this Open Enrollment period</a:t>
            </a:r>
          </a:p>
          <a:p>
            <a:pPr lvl="1"/>
            <a:r>
              <a:rPr lang="en-US" sz="1400" dirty="0"/>
              <a:t>If you qualify for Special Enrollment period – If your coverage ends under a group plan; you have 8 months to enroll</a:t>
            </a:r>
          </a:p>
          <a:p>
            <a:pPr lvl="2"/>
            <a:r>
              <a:rPr lang="en-US" sz="1200" dirty="0">
                <a:solidFill>
                  <a:schemeClr val="tx1"/>
                </a:solidFill>
              </a:rPr>
              <a:t>If you plan to continue working past your 65</a:t>
            </a:r>
            <a:r>
              <a:rPr lang="en-US" sz="1200" baseline="30000" dirty="0">
                <a:solidFill>
                  <a:schemeClr val="tx1"/>
                </a:solidFill>
              </a:rPr>
              <a:t>th</a:t>
            </a:r>
            <a:r>
              <a:rPr lang="en-US" sz="1200" dirty="0">
                <a:solidFill>
                  <a:schemeClr val="tx1"/>
                </a:solidFill>
              </a:rPr>
              <a:t> birthday, you can delay enrollment in Medicare until you retire</a:t>
            </a:r>
          </a:p>
          <a:p>
            <a:r>
              <a:rPr lang="en-US" sz="1600" dirty="0"/>
              <a:t>When does my coverage start for Part A and B?</a:t>
            </a:r>
          </a:p>
          <a:p>
            <a:pPr lvl="1"/>
            <a:r>
              <a:rPr lang="en-US" sz="1400" dirty="0"/>
              <a:t>If you enroll during 3 months before you turn 65 – coverage starts on the 1st day of your birthday month</a:t>
            </a:r>
          </a:p>
          <a:p>
            <a:pPr lvl="1"/>
            <a:r>
              <a:rPr lang="en-US" sz="1400" dirty="0"/>
              <a:t>If you enroll the month you turn 65 – coverage starts 1 month after you sign up</a:t>
            </a:r>
          </a:p>
          <a:p>
            <a:pPr lvl="1"/>
            <a:r>
              <a:rPr lang="en-US" sz="1400" dirty="0"/>
              <a:t>If you enroll 1, 2, or 3 months after you turn 65 – coverage starts 2 or 3 months after you sign up</a:t>
            </a:r>
          </a:p>
          <a:p>
            <a:pPr lvl="1"/>
            <a:r>
              <a:rPr lang="en-US" sz="1400" dirty="0"/>
              <a:t>If you enroll during Open Enrollment period (January 1 – March 31) – coverage </a:t>
            </a:r>
            <a:r>
              <a:rPr lang="en-US" sz="1400"/>
              <a:t>starts July </a:t>
            </a:r>
            <a:r>
              <a:rPr lang="en-US" sz="1400" dirty="0"/>
              <a:t>1</a:t>
            </a:r>
          </a:p>
          <a:p>
            <a:r>
              <a:rPr lang="en-US" sz="700" dirty="0"/>
              <a:t> </a:t>
            </a:r>
            <a:endParaRPr lang="en-US" sz="3600" dirty="0"/>
          </a:p>
          <a:p>
            <a:pPr lvl="2"/>
            <a:endParaRPr lang="en-US" sz="1400" dirty="0"/>
          </a:p>
          <a:p>
            <a:pPr lvl="1"/>
            <a:r>
              <a:rPr lang="en-US" sz="100" dirty="0"/>
              <a:t> </a:t>
            </a:r>
            <a:endParaRPr lang="en-US" sz="2400" dirty="0"/>
          </a:p>
          <a:p>
            <a:pPr lvl="1"/>
            <a:endParaRPr lang="en-US" sz="1200" dirty="0"/>
          </a:p>
          <a:p>
            <a:endParaRPr lang="en-US" sz="1400" dirty="0"/>
          </a:p>
          <a:p>
            <a:pPr lvl="1"/>
            <a:endParaRPr lang="en-US" sz="1200" dirty="0"/>
          </a:p>
          <a:p>
            <a:endParaRPr lang="en-US" sz="1400" dirty="0"/>
          </a:p>
          <a:p>
            <a:endParaRPr lang="en-US" sz="1400" dirty="0"/>
          </a:p>
        </p:txBody>
      </p:sp>
    </p:spTree>
    <p:extLst>
      <p:ext uri="{BB962C8B-B14F-4D97-AF65-F5344CB8AC3E}">
        <p14:creationId xmlns:p14="http://schemas.microsoft.com/office/powerpoint/2010/main" val="352205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956445"/>
            <a:ext cx="8229600" cy="680221"/>
          </a:xfrm>
        </p:spPr>
        <p:txBody>
          <a:bodyPr/>
          <a:lstStyle/>
          <a:p>
            <a:r>
              <a:rPr lang="en-US" dirty="0"/>
              <a:t>Eligibility - Definitions</a:t>
            </a:r>
          </a:p>
        </p:txBody>
      </p:sp>
      <p:sp>
        <p:nvSpPr>
          <p:cNvPr id="4" name="Text Placeholder 3"/>
          <p:cNvSpPr txBox="1">
            <a:spLocks/>
          </p:cNvSpPr>
          <p:nvPr/>
        </p:nvSpPr>
        <p:spPr>
          <a:xfrm>
            <a:off x="467832" y="1639466"/>
            <a:ext cx="8477795" cy="3543299"/>
          </a:xfrm>
          <a:prstGeom prst="rect">
            <a:avLst/>
          </a:prstGeom>
        </p:spPr>
        <p:txBody>
          <a:bodyPr>
            <a:noAutofit/>
          </a:bodyPr>
          <a:lst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Eligible for Medicare</a:t>
            </a:r>
          </a:p>
          <a:p>
            <a:pPr lvl="1"/>
            <a:r>
              <a:rPr lang="en-US" sz="1800" dirty="0"/>
              <a:t>Means that you’ve met the requirements to qualify for Medicare Part A hospital insurance - in other words, you or your spouse has enough Social Security work credits - but you haven’t yet applied for it</a:t>
            </a:r>
          </a:p>
          <a:p>
            <a:r>
              <a:rPr lang="en-US" sz="2000" dirty="0"/>
              <a:t>Entitled to Medicare</a:t>
            </a:r>
          </a:p>
          <a:p>
            <a:pPr lvl="1"/>
            <a:r>
              <a:rPr lang="en-US" sz="1800" dirty="0"/>
              <a:t>Means that you’re eligible, you’ve filed an application to receive Medicare Part A or have been approved automatically, and your name is already in the system - or that the application has been processed and you’ve been sent a Medicare card showing the date your coverage starts</a:t>
            </a:r>
          </a:p>
          <a:p>
            <a:r>
              <a:rPr lang="en-US" sz="900" dirty="0"/>
              <a:t> </a:t>
            </a:r>
            <a:endParaRPr lang="en-US" sz="4400" dirty="0"/>
          </a:p>
          <a:p>
            <a:pPr lvl="2"/>
            <a:endParaRPr lang="en-US" dirty="0"/>
          </a:p>
          <a:p>
            <a:pPr lvl="1"/>
            <a:r>
              <a:rPr lang="en-US" sz="300" dirty="0"/>
              <a:t> </a:t>
            </a:r>
            <a:endParaRPr lang="en-US" sz="3200" dirty="0"/>
          </a:p>
          <a:p>
            <a:pPr lvl="1"/>
            <a:endParaRPr lang="en-US" sz="1600" dirty="0"/>
          </a:p>
          <a:p>
            <a:endParaRPr lang="en-US" sz="1800" dirty="0"/>
          </a:p>
          <a:p>
            <a:pPr lvl="1"/>
            <a:endParaRPr lang="en-US" sz="1600" dirty="0"/>
          </a:p>
          <a:p>
            <a:endParaRPr lang="en-US" sz="1800" dirty="0"/>
          </a:p>
          <a:p>
            <a:endParaRPr lang="en-US" sz="1800" dirty="0"/>
          </a:p>
        </p:txBody>
      </p:sp>
    </p:spTree>
    <p:extLst>
      <p:ext uri="{BB962C8B-B14F-4D97-AF65-F5344CB8AC3E}">
        <p14:creationId xmlns:p14="http://schemas.microsoft.com/office/powerpoint/2010/main" val="414950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998484"/>
            <a:ext cx="8229600" cy="596139"/>
          </a:xfrm>
        </p:spPr>
        <p:txBody>
          <a:bodyPr>
            <a:normAutofit fontScale="90000"/>
          </a:bodyPr>
          <a:lstStyle/>
          <a:p>
            <a:r>
              <a:rPr lang="en-US" dirty="0"/>
              <a:t>Medicare and Health Savings Accounts Rules</a:t>
            </a:r>
          </a:p>
        </p:txBody>
      </p:sp>
      <p:sp>
        <p:nvSpPr>
          <p:cNvPr id="4" name="Text Placeholder 3"/>
          <p:cNvSpPr txBox="1">
            <a:spLocks/>
          </p:cNvSpPr>
          <p:nvPr/>
        </p:nvSpPr>
        <p:spPr>
          <a:xfrm>
            <a:off x="13072" y="1516775"/>
            <a:ext cx="8673728" cy="3543299"/>
          </a:xfrm>
          <a:prstGeom prst="rect">
            <a:avLst/>
          </a:prstGeom>
        </p:spPr>
        <p:txBody>
          <a:bodyPr>
            <a:noAutofit/>
          </a:bodyPr>
          <a:lst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a:t>You can enroll in the Qualified High Deductible Health Plan regardless of Medicare eligibility, however you are ineligible to open and contribute to a Health Savings Account if you are enrolled in any aspect of Medicare</a:t>
            </a:r>
          </a:p>
          <a:p>
            <a:pPr lvl="2"/>
            <a:r>
              <a:rPr lang="en-US" sz="1600">
                <a:solidFill>
                  <a:schemeClr val="tx1"/>
                </a:solidFill>
              </a:rPr>
              <a:t>BMC’s HSA plan is a Qualified High Deductible Health Plan</a:t>
            </a:r>
          </a:p>
          <a:p>
            <a:pPr lvl="1"/>
            <a:r>
              <a:rPr lang="en-US" sz="1800"/>
              <a:t>According to the IRS and Center for Medicare Services (CMS) people with Medicare are not allowed to put money into an HSA. This is because you cannot have any health coverage other than an QHDHP if you are putting money into an HSA</a:t>
            </a:r>
          </a:p>
          <a:p>
            <a:pPr lvl="1"/>
            <a:r>
              <a:rPr lang="en-US" sz="1800"/>
              <a:t>However, remember you may withdraw money from your HSA after you enroll in Medicare to help pay for medical expenses (deductibles, premiums, copays or coinsurances). If you use the account for qualified medical expenses, it will continue to be tax-free  </a:t>
            </a:r>
          </a:p>
          <a:p>
            <a:pPr lvl="1"/>
            <a:endParaRPr lang="en-US" sz="1800"/>
          </a:p>
          <a:p>
            <a:endParaRPr lang="en-US" sz="1800"/>
          </a:p>
          <a:p>
            <a:pPr lvl="1"/>
            <a:endParaRPr lang="en-US" sz="1800"/>
          </a:p>
          <a:p>
            <a:endParaRPr lang="en-US" sz="1800"/>
          </a:p>
          <a:p>
            <a:endParaRPr lang="en-US" sz="1800" dirty="0"/>
          </a:p>
        </p:txBody>
      </p:sp>
    </p:spTree>
    <p:extLst>
      <p:ext uri="{BB962C8B-B14F-4D97-AF65-F5344CB8AC3E}">
        <p14:creationId xmlns:p14="http://schemas.microsoft.com/office/powerpoint/2010/main" val="342743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55293" y="1532557"/>
            <a:ext cx="8673728" cy="3543299"/>
          </a:xfrm>
          <a:prstGeom prst="rect">
            <a:avLst/>
          </a:prstGeom>
        </p:spPr>
        <p:txBody>
          <a:bodyPr>
            <a:noAutofit/>
          </a:bodyPr>
          <a:lstStyle>
            <a:lvl1pPr marL="0" indent="0" algn="l" defTabSz="457181" rtl="0" eaLnBrk="1" latinLnBrk="0" hangingPunct="1">
              <a:spcBef>
                <a:spcPct val="20000"/>
              </a:spcBef>
              <a:buFont typeface="Arial"/>
              <a:buNone/>
              <a:defRPr sz="2400" b="1" kern="1200">
                <a:solidFill>
                  <a:srgbClr val="494949"/>
                </a:solidFill>
                <a:latin typeface="+mn-lt"/>
                <a:ea typeface="+mn-ea"/>
                <a:cs typeface="Arial"/>
              </a:defRPr>
            </a:lvl1pPr>
            <a:lvl2pPr marL="742919" indent="-285738" algn="l" defTabSz="457181" rtl="0" eaLnBrk="1" latinLnBrk="0" hangingPunct="1">
              <a:spcBef>
                <a:spcPct val="20000"/>
              </a:spcBef>
              <a:buFont typeface="Arial"/>
              <a:buChar char="–"/>
              <a:defRPr sz="2200" kern="1200">
                <a:solidFill>
                  <a:srgbClr val="494949"/>
                </a:solidFill>
                <a:latin typeface="+mn-lt"/>
                <a:ea typeface="+mn-ea"/>
                <a:cs typeface="Arial"/>
              </a:defRPr>
            </a:lvl2pPr>
            <a:lvl3pPr marL="1142952" indent="-228591" algn="l" defTabSz="457181" rtl="0" eaLnBrk="1" latinLnBrk="0" hangingPunct="1">
              <a:spcBef>
                <a:spcPct val="20000"/>
              </a:spcBef>
              <a:buFont typeface="Arial"/>
              <a:buChar char="•"/>
              <a:defRPr sz="2000" kern="1200">
                <a:solidFill>
                  <a:srgbClr val="F83200"/>
                </a:solidFill>
                <a:latin typeface="+mn-lt"/>
                <a:ea typeface="+mn-ea"/>
                <a:cs typeface="Arial"/>
              </a:defRPr>
            </a:lvl3pPr>
            <a:lvl4pPr marL="1600134" indent="-228591" algn="l" defTabSz="457181" rtl="0" eaLnBrk="1" latinLnBrk="0" hangingPunct="1">
              <a:spcBef>
                <a:spcPct val="20000"/>
              </a:spcBef>
              <a:buFont typeface="Arial"/>
              <a:buChar char="–"/>
              <a:defRPr sz="1800" kern="1200">
                <a:solidFill>
                  <a:schemeClr val="accent3"/>
                </a:solidFill>
                <a:latin typeface="+mn-lt"/>
                <a:ea typeface="+mn-ea"/>
                <a:cs typeface="Arial"/>
              </a:defRPr>
            </a:lvl4pPr>
            <a:lvl5pPr marL="2057314" indent="-228591" algn="l" defTabSz="457181" rtl="0" eaLnBrk="1" latinLnBrk="0" hangingPunct="1">
              <a:spcBef>
                <a:spcPct val="20000"/>
              </a:spcBef>
              <a:buFont typeface="Arial"/>
              <a:buChar char="»"/>
              <a:defRPr sz="1800" kern="1200">
                <a:solidFill>
                  <a:srgbClr val="494949"/>
                </a:solidFill>
                <a:latin typeface="+mn-lt"/>
                <a:ea typeface="+mn-ea"/>
                <a:cs typeface="Arial"/>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a:t>You cannot decline Medicare Part A </a:t>
            </a:r>
            <a:r>
              <a:rPr lang="en-US" sz="1800" dirty="0">
                <a:solidFill>
                  <a:schemeClr val="tx1"/>
                </a:solidFill>
              </a:rPr>
              <a:t>if you are receiving Social Security benefits</a:t>
            </a:r>
          </a:p>
          <a:p>
            <a:pPr lvl="1"/>
            <a:r>
              <a:rPr lang="en-US" sz="1800" dirty="0"/>
              <a:t>If you’re eligible for Medicare </a:t>
            </a:r>
            <a:r>
              <a:rPr lang="en-US" sz="1800" dirty="0">
                <a:solidFill>
                  <a:schemeClr val="tx1"/>
                </a:solidFill>
              </a:rPr>
              <a:t>but have not filed an application for either Social Security retirement benefits or Medicare, you do not need to do anything. You can open/contribute to the HSA and postpone applying for Social Security and Medicare until you stop working. There is no penalty for this delay as long as you’re covered by an employer’s health plan</a:t>
            </a:r>
          </a:p>
          <a:p>
            <a:pPr lvl="1"/>
            <a:r>
              <a:rPr lang="en-US" sz="1800" dirty="0">
                <a:solidFill>
                  <a:schemeClr val="tx1"/>
                </a:solidFill>
              </a:rPr>
              <a:t>If you’re entitled to Medicare because you signed up for Part A at age 65 or later, but have not yet applied for</a:t>
            </a:r>
            <a:r>
              <a:rPr lang="en-US" sz="1800" b="1" dirty="0">
                <a:solidFill>
                  <a:schemeClr val="tx1"/>
                </a:solidFill>
              </a:rPr>
              <a:t> </a:t>
            </a:r>
            <a:r>
              <a:rPr lang="en-US" sz="1800" dirty="0">
                <a:solidFill>
                  <a:schemeClr val="tx1"/>
                </a:solidFill>
              </a:rPr>
              <a:t>Social Security retirement benefits, you can withdraw your application for Part A. (To do so, contact Social Security Administration at 1-800-772-1213) There are no penalties or repercussions and you are free to reapply for Part A at a future date. (If any claims have been paid by Medicare part A on your behalf, you would be required to pay those back.)</a:t>
            </a:r>
          </a:p>
          <a:p>
            <a:pPr lvl="1"/>
            <a:endParaRPr lang="en-US" sz="1400" dirty="0">
              <a:solidFill>
                <a:schemeClr val="tx1"/>
              </a:solidFill>
            </a:endParaRPr>
          </a:p>
          <a:p>
            <a:endParaRPr lang="en-US" sz="1400" dirty="0"/>
          </a:p>
          <a:p>
            <a:pPr lvl="1"/>
            <a:endParaRPr lang="en-US" sz="1400" dirty="0"/>
          </a:p>
          <a:p>
            <a:endParaRPr lang="en-US" sz="1400" dirty="0"/>
          </a:p>
          <a:p>
            <a:endParaRPr lang="en-US" sz="1400" dirty="0"/>
          </a:p>
        </p:txBody>
      </p:sp>
      <p:sp>
        <p:nvSpPr>
          <p:cNvPr id="4" name="Title 4"/>
          <p:cNvSpPr>
            <a:spLocks noGrp="1"/>
          </p:cNvSpPr>
          <p:nvPr>
            <p:ph type="title"/>
          </p:nvPr>
        </p:nvSpPr>
        <p:spPr>
          <a:xfrm>
            <a:off x="457200" y="977466"/>
            <a:ext cx="8229600" cy="585628"/>
          </a:xfrm>
        </p:spPr>
        <p:txBody>
          <a:bodyPr>
            <a:normAutofit fontScale="90000"/>
          </a:bodyPr>
          <a:lstStyle/>
          <a:p>
            <a:r>
              <a:rPr lang="en-US" dirty="0"/>
              <a:t>Medicare and Health Savings Accounts Rules</a:t>
            </a:r>
          </a:p>
        </p:txBody>
      </p:sp>
    </p:spTree>
    <p:extLst>
      <p:ext uri="{BB962C8B-B14F-4D97-AF65-F5344CB8AC3E}">
        <p14:creationId xmlns:p14="http://schemas.microsoft.com/office/powerpoint/2010/main" val="92292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2889" y="1665855"/>
            <a:ext cx="8673728" cy="3543299"/>
          </a:xfrm>
        </p:spPr>
        <p:txBody>
          <a:bodyPr>
            <a:noAutofit/>
          </a:bodyPr>
          <a:lstStyle/>
          <a:p>
            <a:pPr lvl="1"/>
            <a:r>
              <a:rPr lang="en-US" sz="1800" dirty="0">
                <a:solidFill>
                  <a:schemeClr val="tx1"/>
                </a:solidFill>
              </a:rPr>
              <a:t>If you have applied for, or are receiving, Social Security benefits </a:t>
            </a:r>
            <a:r>
              <a:rPr lang="en-US" sz="1800" dirty="0"/>
              <a:t>- which automatically entitles you to Part A - you cannot open/contribute to an HSA</a:t>
            </a:r>
          </a:p>
          <a:p>
            <a:pPr lvl="1"/>
            <a:r>
              <a:rPr lang="en-US" sz="1800" dirty="0"/>
              <a:t>The only way you could opt out of Part A is to pay back to the government all the money you’ve received in Social Security payments, plus everything Medicare has spent on your medical claims. You must repay these amounts before your application to drop out of Part A can be processed. If you take this action, you’re no longer entitled to Social Security or Medicare - but you can reapply for both in the future</a:t>
            </a:r>
          </a:p>
          <a:p>
            <a:pPr lvl="1"/>
            <a:r>
              <a:rPr lang="en-US" sz="1800" dirty="0"/>
              <a:t>Contact the Social Security Administration to start this process</a:t>
            </a:r>
          </a:p>
          <a:p>
            <a:pPr lvl="1"/>
            <a:endParaRPr lang="en-US" sz="1400" dirty="0"/>
          </a:p>
          <a:p>
            <a:endParaRPr lang="en-US" sz="1400" dirty="0"/>
          </a:p>
          <a:p>
            <a:pPr lvl="1"/>
            <a:endParaRPr lang="en-US" sz="1400" dirty="0"/>
          </a:p>
          <a:p>
            <a:endParaRPr lang="en-US" sz="1400" dirty="0"/>
          </a:p>
          <a:p>
            <a:endParaRPr lang="en-US" sz="1400" dirty="0"/>
          </a:p>
        </p:txBody>
      </p:sp>
      <p:sp>
        <p:nvSpPr>
          <p:cNvPr id="5" name="Title 4"/>
          <p:cNvSpPr>
            <a:spLocks noGrp="1"/>
          </p:cNvSpPr>
          <p:nvPr>
            <p:ph type="title"/>
          </p:nvPr>
        </p:nvSpPr>
        <p:spPr>
          <a:xfrm>
            <a:off x="457200" y="987973"/>
            <a:ext cx="8229600" cy="596139"/>
          </a:xfrm>
        </p:spPr>
        <p:txBody>
          <a:bodyPr>
            <a:normAutofit fontScale="90000"/>
          </a:bodyPr>
          <a:lstStyle/>
          <a:p>
            <a:r>
              <a:rPr lang="en-US" dirty="0"/>
              <a:t>Medicare and Health Savings Accounts Rules</a:t>
            </a:r>
          </a:p>
        </p:txBody>
      </p:sp>
    </p:spTree>
    <p:extLst>
      <p:ext uri="{BB962C8B-B14F-4D97-AF65-F5344CB8AC3E}">
        <p14:creationId xmlns:p14="http://schemas.microsoft.com/office/powerpoint/2010/main" val="1935623828"/>
      </p:ext>
    </p:extLst>
  </p:cSld>
  <p:clrMapOvr>
    <a:masterClrMapping/>
  </p:clrMapOvr>
</p:sld>
</file>

<file path=ppt/theme/theme1.xml><?xml version="1.0" encoding="utf-8"?>
<a:theme xmlns:a="http://schemas.openxmlformats.org/drawingml/2006/main" name="Office Theme">
  <a:themeElements>
    <a:clrScheme name="BMC - Game On">
      <a:dk1>
        <a:srgbClr val="414042"/>
      </a:dk1>
      <a:lt1>
        <a:sysClr val="window" lastClr="FFFFFF"/>
      </a:lt1>
      <a:dk2>
        <a:srgbClr val="414042"/>
      </a:dk2>
      <a:lt2>
        <a:srgbClr val="F2F2F2"/>
      </a:lt2>
      <a:accent1>
        <a:srgbClr val="414042"/>
      </a:accent1>
      <a:accent2>
        <a:srgbClr val="FE5000"/>
      </a:accent2>
      <a:accent3>
        <a:srgbClr val="F86E00"/>
      </a:accent3>
      <a:accent4>
        <a:srgbClr val="F98700"/>
      </a:accent4>
      <a:accent5>
        <a:srgbClr val="00A79D"/>
      </a:accent5>
      <a:accent6>
        <a:srgbClr val="A7A99D"/>
      </a:accent6>
      <a:hlink>
        <a:srgbClr val="00A79D"/>
      </a:hlink>
      <a:folHlink>
        <a:srgbClr val="41404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30168</TotalTime>
  <Words>2008</Words>
  <Application>Microsoft Office PowerPoint</Application>
  <PresentationFormat>On-screen Show (16:9)</PresentationFormat>
  <Paragraphs>157</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PT Sans</vt:lpstr>
      <vt:lpstr>Office Theme</vt:lpstr>
      <vt:lpstr>2019 Medicare, Social Security &amp; HSAs</vt:lpstr>
      <vt:lpstr>Today’s Discussion</vt:lpstr>
      <vt:lpstr>What is Medicare?</vt:lpstr>
      <vt:lpstr>Medicare Parts A &amp; B</vt:lpstr>
      <vt:lpstr>Eligibility</vt:lpstr>
      <vt:lpstr>Eligibility - Definitions</vt:lpstr>
      <vt:lpstr>Medicare and Health Savings Accounts Rules</vt:lpstr>
      <vt:lpstr>Medicare and Health Savings Accounts Rules</vt:lpstr>
      <vt:lpstr>Medicare and Health Savings Accounts Rules</vt:lpstr>
      <vt:lpstr>Medicare and Health Savings Accounts Rules</vt:lpstr>
      <vt:lpstr>Receiving Medicare due to disability…</vt:lpstr>
      <vt:lpstr>Spouse is enrolled in Medicare</vt:lpstr>
      <vt:lpstr>Not Medicare Eligible yet, but close!</vt:lpstr>
      <vt:lpstr>Important Contact Information</vt:lpstr>
      <vt:lpstr>PowerPoint Presentation</vt:lpstr>
    </vt:vector>
  </TitlesOfParts>
  <Company>BMC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Huang</dc:creator>
  <cp:lastModifiedBy>Taylor, Natasha</cp:lastModifiedBy>
  <cp:revision>684</cp:revision>
  <cp:lastPrinted>2018-10-23T19:55:39Z</cp:lastPrinted>
  <dcterms:created xsi:type="dcterms:W3CDTF">2014-06-02T22:55:02Z</dcterms:created>
  <dcterms:modified xsi:type="dcterms:W3CDTF">2019-05-01T21:43:39Z</dcterms:modified>
</cp:coreProperties>
</file>